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5"/>
  </p:notesMasterIdLst>
  <p:handoutMasterIdLst>
    <p:handoutMasterId r:id="rId26"/>
  </p:handoutMasterIdLst>
  <p:sldIdLst>
    <p:sldId id="256" r:id="rId3"/>
    <p:sldId id="268" r:id="rId4"/>
    <p:sldId id="270" r:id="rId5"/>
    <p:sldId id="271" r:id="rId6"/>
    <p:sldId id="273" r:id="rId7"/>
    <p:sldId id="272" r:id="rId8"/>
    <p:sldId id="274" r:id="rId9"/>
    <p:sldId id="277" r:id="rId10"/>
    <p:sldId id="279" r:id="rId11"/>
    <p:sldId id="280" r:id="rId12"/>
    <p:sldId id="281" r:id="rId13"/>
    <p:sldId id="282" r:id="rId14"/>
    <p:sldId id="283" r:id="rId15"/>
    <p:sldId id="286" r:id="rId16"/>
    <p:sldId id="315" r:id="rId17"/>
    <p:sldId id="316" r:id="rId18"/>
    <p:sldId id="317" r:id="rId19"/>
    <p:sldId id="322" r:id="rId20"/>
    <p:sldId id="318" r:id="rId21"/>
    <p:sldId id="319" r:id="rId22"/>
    <p:sldId id="320" r:id="rId23"/>
    <p:sldId id="321"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showGuides="1">
      <p:cViewPr>
        <p:scale>
          <a:sx n="117" d="100"/>
          <a:sy n="117" d="100"/>
        </p:scale>
        <p:origin x="-72" y="-72"/>
      </p:cViewPr>
      <p:guideLst>
        <p:guide orient="horz" pos="2160"/>
        <p:guide pos="3840"/>
      </p:guideLst>
    </p:cSldViewPr>
  </p:slideViewPr>
  <p:notesTextViewPr>
    <p:cViewPr>
      <p:scale>
        <a:sx n="1" d="1"/>
        <a:sy n="1" d="1"/>
      </p:scale>
      <p:origin x="0" y="0"/>
    </p:cViewPr>
  </p:notesTextViewPr>
  <p:sorterViewPr>
    <p:cViewPr>
      <p:scale>
        <a:sx n="100" d="100"/>
        <a:sy n="100" d="100"/>
      </p:scale>
      <p:origin x="0" y="-3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25AD1BB-6168-46A8-AF5D-4DC85212D6A8}" type="datetimeFigureOut">
              <a:rPr lang="en-ZA" smtClean="0"/>
              <a:t>2015/12/04</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02506AB-D12A-4DE3-B9FC-72E12B5C9188}" type="slidenum">
              <a:rPr lang="en-ZA" smtClean="0"/>
              <a:t>‹#›</a:t>
            </a:fld>
            <a:endParaRPr lang="en-ZA"/>
          </a:p>
        </p:txBody>
      </p:sp>
    </p:spTree>
    <p:extLst>
      <p:ext uri="{BB962C8B-B14F-4D97-AF65-F5344CB8AC3E}">
        <p14:creationId xmlns:p14="http://schemas.microsoft.com/office/powerpoint/2010/main" val="144074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7E3FDF2-A9DA-4ABE-93B9-9A3588A0FEF2}" type="datetimeFigureOut">
              <a:rPr lang="en-ZA" smtClean="0"/>
              <a:t>2015/12/04</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83CF92C-0266-4B58-A42A-F979B564FC0B}" type="slidenum">
              <a:rPr lang="en-ZA" smtClean="0"/>
              <a:t>‹#›</a:t>
            </a:fld>
            <a:endParaRPr lang="en-ZA"/>
          </a:p>
        </p:txBody>
      </p:sp>
    </p:spTree>
    <p:extLst>
      <p:ext uri="{BB962C8B-B14F-4D97-AF65-F5344CB8AC3E}">
        <p14:creationId xmlns:p14="http://schemas.microsoft.com/office/powerpoint/2010/main" val="292216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156C8C9-0312-4458-9018-A306A6CE685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0105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31055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1614486"/>
            <a:ext cx="5266650" cy="4659314"/>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7" name="Picture Placeholder 4"/>
          <p:cNvSpPr>
            <a:spLocks noGrp="1"/>
          </p:cNvSpPr>
          <p:nvPr>
            <p:ph type="pic" sz="quarter" idx="13" hasCustomPrompt="1"/>
          </p:nvPr>
        </p:nvSpPr>
        <p:spPr>
          <a:xfrm>
            <a:off x="6228675" y="1592262"/>
            <a:ext cx="5267325" cy="4681537"/>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39918584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 content, 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4343400"/>
            <a:ext cx="5266650" cy="19304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6" name="Content Placeholder 2"/>
          <p:cNvSpPr>
            <a:spLocks noGrp="1"/>
          </p:cNvSpPr>
          <p:nvPr>
            <p:ph idx="11" hasCustomPrompt="1"/>
          </p:nvPr>
        </p:nvSpPr>
        <p:spPr>
          <a:xfrm>
            <a:off x="6230025" y="4343400"/>
            <a:ext cx="5266650" cy="19304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Picture Placeholder 4"/>
          <p:cNvSpPr>
            <a:spLocks noGrp="1"/>
          </p:cNvSpPr>
          <p:nvPr>
            <p:ph type="pic" sz="quarter" idx="12" hasCustomPrompt="1"/>
          </p:nvPr>
        </p:nvSpPr>
        <p:spPr>
          <a:xfrm>
            <a:off x="695325" y="1592263"/>
            <a:ext cx="5267325" cy="2474292"/>
          </a:xfrm>
        </p:spPr>
        <p:txBody>
          <a:bodyPr/>
          <a:lstStyle>
            <a:lvl1pPr marL="0" indent="0">
              <a:buNone/>
              <a:defRPr/>
            </a:lvl1pPr>
          </a:lstStyle>
          <a:p>
            <a:r>
              <a:rPr lang="en-ZA" dirty="0" smtClean="0"/>
              <a:t>Add picture</a:t>
            </a:r>
            <a:endParaRPr lang="en-ZA" dirty="0"/>
          </a:p>
        </p:txBody>
      </p:sp>
      <p:sp>
        <p:nvSpPr>
          <p:cNvPr id="9" name="Picture Placeholder 4"/>
          <p:cNvSpPr>
            <a:spLocks noGrp="1"/>
          </p:cNvSpPr>
          <p:nvPr>
            <p:ph type="pic" sz="quarter" idx="13" hasCustomPrompt="1"/>
          </p:nvPr>
        </p:nvSpPr>
        <p:spPr>
          <a:xfrm>
            <a:off x="6228675" y="1592263"/>
            <a:ext cx="5267325" cy="2474292"/>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13116848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3 content, 3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5" name="Picture Placeholder 4"/>
          <p:cNvSpPr>
            <a:spLocks noGrp="1"/>
          </p:cNvSpPr>
          <p:nvPr>
            <p:ph type="pic" sz="quarter" idx="12" hasCustomPrompt="1"/>
          </p:nvPr>
        </p:nvSpPr>
        <p:spPr>
          <a:xfrm>
            <a:off x="695326" y="1592263"/>
            <a:ext cx="3419239" cy="2474292"/>
          </a:xfrm>
        </p:spPr>
        <p:txBody>
          <a:bodyPr/>
          <a:lstStyle>
            <a:lvl1pPr marL="0" indent="0">
              <a:buNone/>
              <a:defRPr/>
            </a:lvl1pPr>
          </a:lstStyle>
          <a:p>
            <a:r>
              <a:rPr lang="en-ZA" dirty="0" smtClean="0"/>
              <a:t>Add picture</a:t>
            </a:r>
            <a:endParaRPr lang="en-ZA" dirty="0"/>
          </a:p>
        </p:txBody>
      </p:sp>
      <p:sp>
        <p:nvSpPr>
          <p:cNvPr id="20" name="Content Placeholder 2"/>
          <p:cNvSpPr>
            <a:spLocks noGrp="1"/>
          </p:cNvSpPr>
          <p:nvPr>
            <p:ph idx="13" hasCustomPrompt="1"/>
          </p:nvPr>
        </p:nvSpPr>
        <p:spPr>
          <a:xfrm>
            <a:off x="4387055"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1" name="Picture Placeholder 4"/>
          <p:cNvSpPr>
            <a:spLocks noGrp="1"/>
          </p:cNvSpPr>
          <p:nvPr>
            <p:ph type="pic" sz="quarter" idx="14" hasCustomPrompt="1"/>
          </p:nvPr>
        </p:nvSpPr>
        <p:spPr>
          <a:xfrm>
            <a:off x="4386381" y="1592263"/>
            <a:ext cx="3419239" cy="2474292"/>
          </a:xfrm>
        </p:spPr>
        <p:txBody>
          <a:bodyPr/>
          <a:lstStyle>
            <a:lvl1pPr marL="0" indent="0">
              <a:buNone/>
              <a:defRPr/>
            </a:lvl1pPr>
          </a:lstStyle>
          <a:p>
            <a:r>
              <a:rPr lang="en-ZA" dirty="0" smtClean="0"/>
              <a:t>Add picture</a:t>
            </a:r>
            <a:endParaRPr lang="en-ZA" dirty="0"/>
          </a:p>
        </p:txBody>
      </p:sp>
      <p:sp>
        <p:nvSpPr>
          <p:cNvPr id="22" name="Content Placeholder 2"/>
          <p:cNvSpPr>
            <a:spLocks noGrp="1"/>
          </p:cNvSpPr>
          <p:nvPr>
            <p:ph idx="15" hasCustomPrompt="1"/>
          </p:nvPr>
        </p:nvSpPr>
        <p:spPr>
          <a:xfrm>
            <a:off x="807811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3" name="Picture Placeholder 4"/>
          <p:cNvSpPr>
            <a:spLocks noGrp="1"/>
          </p:cNvSpPr>
          <p:nvPr>
            <p:ph type="pic" sz="quarter" idx="16" hasCustomPrompt="1"/>
          </p:nvPr>
        </p:nvSpPr>
        <p:spPr>
          <a:xfrm>
            <a:off x="8077436" y="1592263"/>
            <a:ext cx="3419239" cy="2474292"/>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1161400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1614486"/>
            <a:ext cx="6085800" cy="2034405"/>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reeform 4"/>
          <p:cNvSpPr/>
          <p:nvPr userDrawn="1"/>
        </p:nvSpPr>
        <p:spPr>
          <a:xfrm>
            <a:off x="-8709" y="3648891"/>
            <a:ext cx="6627223" cy="3209109"/>
          </a:xfrm>
          <a:custGeom>
            <a:avLst/>
            <a:gdLst>
              <a:gd name="connsiteX0" fmla="*/ 0 w 6627223"/>
              <a:gd name="connsiteY0" fmla="*/ 0 h 3222172"/>
              <a:gd name="connsiteX1" fmla="*/ 6627223 w 6627223"/>
              <a:gd name="connsiteY1" fmla="*/ 3222172 h 3222172"/>
              <a:gd name="connsiteX2" fmla="*/ 0 w 6627223"/>
              <a:gd name="connsiteY2" fmla="*/ 3222172 h 3222172"/>
              <a:gd name="connsiteX3" fmla="*/ 0 w 6627223"/>
              <a:gd name="connsiteY3" fmla="*/ 0 h 3222172"/>
            </a:gdLst>
            <a:ahLst/>
            <a:cxnLst>
              <a:cxn ang="0">
                <a:pos x="connsiteX0" y="connsiteY0"/>
              </a:cxn>
              <a:cxn ang="0">
                <a:pos x="connsiteX1" y="connsiteY1"/>
              </a:cxn>
              <a:cxn ang="0">
                <a:pos x="connsiteX2" y="connsiteY2"/>
              </a:cxn>
              <a:cxn ang="0">
                <a:pos x="connsiteX3" y="connsiteY3"/>
              </a:cxn>
            </a:cxnLst>
            <a:rect l="l" t="t" r="r" b="b"/>
            <a:pathLst>
              <a:path w="6627223" h="3222172">
                <a:moveTo>
                  <a:pt x="0" y="0"/>
                </a:moveTo>
                <a:lnTo>
                  <a:pt x="6627223" y="3222172"/>
                </a:lnTo>
                <a:lnTo>
                  <a:pt x="0" y="3222172"/>
                </a:lnTo>
                <a:lnTo>
                  <a:pt x="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13"/>
          <p:cNvSpPr>
            <a:spLocks noGrp="1"/>
          </p:cNvSpPr>
          <p:nvPr>
            <p:ph type="pic" sz="quarter" idx="10" hasCustomPrompt="1"/>
          </p:nvPr>
        </p:nvSpPr>
        <p:spPr>
          <a:xfrm>
            <a:off x="4864426" y="1722428"/>
            <a:ext cx="7346623" cy="4542663"/>
          </a:xfrm>
          <a:custGeom>
            <a:avLst/>
            <a:gdLst>
              <a:gd name="connsiteX0" fmla="*/ 7346623 w 7346623"/>
              <a:gd name="connsiteY0" fmla="*/ 0 h 4542663"/>
              <a:gd name="connsiteX1" fmla="*/ 7346623 w 7346623"/>
              <a:gd name="connsiteY1" fmla="*/ 4542663 h 4542663"/>
              <a:gd name="connsiteX2" fmla="*/ 1930633 w 7346623"/>
              <a:gd name="connsiteY2" fmla="*/ 4542663 h 4542663"/>
              <a:gd name="connsiteX3" fmla="*/ 0 w 7346623"/>
              <a:gd name="connsiteY3" fmla="*/ 3597047 h 4542663"/>
              <a:gd name="connsiteX4" fmla="*/ 0 w 7346623"/>
              <a:gd name="connsiteY4" fmla="*/ 3575946 h 454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6623" h="4542663">
                <a:moveTo>
                  <a:pt x="7346623" y="0"/>
                </a:moveTo>
                <a:lnTo>
                  <a:pt x="7346623" y="4542663"/>
                </a:lnTo>
                <a:lnTo>
                  <a:pt x="1930633" y="4542663"/>
                </a:lnTo>
                <a:lnTo>
                  <a:pt x="0" y="3597047"/>
                </a:lnTo>
                <a:lnTo>
                  <a:pt x="0" y="3575946"/>
                </a:lnTo>
                <a:close/>
              </a:path>
            </a:pathLst>
          </a:custGeom>
        </p:spPr>
        <p:txBody>
          <a:bodyPr wrap="square" anchor="ctr">
            <a:noAutofit/>
          </a:bodyPr>
          <a:lstStyle>
            <a:lvl1pPr marL="0" indent="0" algn="ctr">
              <a:buNone/>
              <a:defRPr/>
            </a:lvl1pPr>
          </a:lstStyle>
          <a:p>
            <a:r>
              <a:rPr lang="en-ZA" dirty="0" smtClean="0"/>
              <a:t>Add picture</a:t>
            </a:r>
            <a:endParaRPr lang="en-ZA" dirty="0"/>
          </a:p>
        </p:txBody>
      </p:sp>
    </p:spTree>
    <p:extLst>
      <p:ext uri="{BB962C8B-B14F-4D97-AF65-F5344CB8AC3E}">
        <p14:creationId xmlns:p14="http://schemas.microsoft.com/office/powerpoint/2010/main" val="2961976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pictures blee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 y="1592263"/>
            <a:ext cx="6026332" cy="5265736"/>
          </a:xfrm>
          <a:prstGeom prst="rect">
            <a:avLst/>
          </a:prstGeom>
          <a:noFill/>
        </p:spPr>
        <p:txBody>
          <a:bodyPr anchor="ctr"/>
          <a:lstStyle>
            <a:lvl1pPr marL="0" indent="0" algn="ctr">
              <a:buNone/>
              <a:defRPr sz="1600"/>
            </a:lvl1pPr>
          </a:lstStyle>
          <a:p>
            <a:pPr lvl="0" algn="ctr"/>
            <a:r>
              <a:rPr lang="en-ZA" sz="1500" dirty="0" smtClean="0"/>
              <a:t>Add picture</a:t>
            </a:r>
            <a:endParaRPr lang="en-ZA" dirty="0"/>
          </a:p>
        </p:txBody>
      </p:sp>
      <p:sp>
        <p:nvSpPr>
          <p:cNvPr id="14" name="Picture Placeholder 7"/>
          <p:cNvSpPr>
            <a:spLocks noGrp="1"/>
          </p:cNvSpPr>
          <p:nvPr>
            <p:ph type="pic" sz="quarter" idx="16" hasCustomPrompt="1"/>
          </p:nvPr>
        </p:nvSpPr>
        <p:spPr>
          <a:xfrm>
            <a:off x="6165668" y="1592263"/>
            <a:ext cx="6026332" cy="5265736"/>
          </a:xfrm>
          <a:prstGeom prst="rect">
            <a:avLst/>
          </a:prstGeom>
          <a:noFill/>
        </p:spPr>
        <p:txBody>
          <a:bodyPr anchor="ctr"/>
          <a:lstStyle>
            <a:lvl1pPr marL="0" indent="0" algn="ctr">
              <a:buNone/>
              <a:defRPr sz="1400"/>
            </a:lvl1pPr>
          </a:lstStyle>
          <a:p>
            <a:pPr lvl="0" algn="ctr"/>
            <a:r>
              <a:rPr lang="en-ZA" sz="1500" dirty="0" smtClean="0"/>
              <a:t>Add picture</a:t>
            </a:r>
            <a:endParaRPr lang="en-ZA" dirty="0"/>
          </a:p>
        </p:txBody>
      </p:sp>
      <p:sp>
        <p:nvSpPr>
          <p:cNvPr id="5"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Tree>
    <p:extLst>
      <p:ext uri="{BB962C8B-B14F-4D97-AF65-F5344CB8AC3E}">
        <p14:creationId xmlns:p14="http://schemas.microsoft.com/office/powerpoint/2010/main" val="15513906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roduct collage bleed">
    <p:spTree>
      <p:nvGrpSpPr>
        <p:cNvPr id="1" name=""/>
        <p:cNvGrpSpPr/>
        <p:nvPr/>
      </p:nvGrpSpPr>
      <p:grpSpPr>
        <a:xfrm>
          <a:off x="0" y="0"/>
          <a:ext cx="0" cy="0"/>
          <a:chOff x="0" y="0"/>
          <a:chExt cx="0" cy="0"/>
        </a:xfrm>
      </p:grpSpPr>
      <p:sp>
        <p:nvSpPr>
          <p:cNvPr id="15" name="Picture Placeholder 7"/>
          <p:cNvSpPr>
            <a:spLocks noGrp="1"/>
          </p:cNvSpPr>
          <p:nvPr>
            <p:ph type="pic" sz="quarter" idx="22" hasCustomPrompt="1"/>
          </p:nvPr>
        </p:nvSpPr>
        <p:spPr>
          <a:xfrm>
            <a:off x="3941479" y="1592263"/>
            <a:ext cx="2328794" cy="2249889"/>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17" name="Picture Placeholder 7"/>
          <p:cNvSpPr>
            <a:spLocks noGrp="1"/>
          </p:cNvSpPr>
          <p:nvPr>
            <p:ph type="pic" sz="quarter" idx="23" hasCustomPrompt="1"/>
          </p:nvPr>
        </p:nvSpPr>
        <p:spPr>
          <a:xfrm>
            <a:off x="0" y="1592263"/>
            <a:ext cx="3823063" cy="5265737"/>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18" name="Picture Placeholder 7"/>
          <p:cNvSpPr>
            <a:spLocks noGrp="1"/>
          </p:cNvSpPr>
          <p:nvPr>
            <p:ph type="pic" sz="quarter" idx="24" hasCustomPrompt="1"/>
          </p:nvPr>
        </p:nvSpPr>
        <p:spPr>
          <a:xfrm>
            <a:off x="3941478" y="3963578"/>
            <a:ext cx="4723447" cy="2894421"/>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7" name="Picture Placeholder 7"/>
          <p:cNvSpPr>
            <a:spLocks noGrp="1"/>
          </p:cNvSpPr>
          <p:nvPr>
            <p:ph type="pic" sz="quarter" idx="25" hasCustomPrompt="1"/>
          </p:nvPr>
        </p:nvSpPr>
        <p:spPr>
          <a:xfrm>
            <a:off x="8783342" y="1592264"/>
            <a:ext cx="3408658" cy="526573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11" name="Picture Placeholder 7"/>
          <p:cNvSpPr>
            <a:spLocks noGrp="1"/>
          </p:cNvSpPr>
          <p:nvPr>
            <p:ph type="pic" sz="quarter" idx="26" hasCustomPrompt="1"/>
          </p:nvPr>
        </p:nvSpPr>
        <p:spPr>
          <a:xfrm>
            <a:off x="6388689" y="1592263"/>
            <a:ext cx="2276237" cy="2249889"/>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9"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Tree>
    <p:extLst>
      <p:ext uri="{BB962C8B-B14F-4D97-AF65-F5344CB8AC3E}">
        <p14:creationId xmlns:p14="http://schemas.microsoft.com/office/powerpoint/2010/main" val="11576022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ur pictures">
    <p:spTree>
      <p:nvGrpSpPr>
        <p:cNvPr id="1" name=""/>
        <p:cNvGrpSpPr/>
        <p:nvPr/>
      </p:nvGrpSpPr>
      <p:grpSpPr>
        <a:xfrm>
          <a:off x="0" y="0"/>
          <a:ext cx="0" cy="0"/>
          <a:chOff x="0" y="0"/>
          <a:chExt cx="0" cy="0"/>
        </a:xfrm>
      </p:grpSpPr>
      <p:sp>
        <p:nvSpPr>
          <p:cNvPr id="24" name="Picture Placeholder 7"/>
          <p:cNvSpPr>
            <a:spLocks noGrp="1"/>
          </p:cNvSpPr>
          <p:nvPr>
            <p:ph type="pic" sz="quarter" idx="25" hasCustomPrompt="1"/>
          </p:nvPr>
        </p:nvSpPr>
        <p:spPr>
          <a:xfrm>
            <a:off x="696000" y="1592263"/>
            <a:ext cx="5339262"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25" name="Picture Placeholder 7"/>
          <p:cNvSpPr>
            <a:spLocks noGrp="1"/>
          </p:cNvSpPr>
          <p:nvPr>
            <p:ph type="pic" sz="quarter" idx="26" hasCustomPrompt="1"/>
          </p:nvPr>
        </p:nvSpPr>
        <p:spPr>
          <a:xfrm>
            <a:off x="6138776" y="1592263"/>
            <a:ext cx="5357224"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9"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20" name="Picture Placeholder 7"/>
          <p:cNvSpPr>
            <a:spLocks noGrp="1"/>
          </p:cNvSpPr>
          <p:nvPr>
            <p:ph type="pic" sz="quarter" idx="27" hasCustomPrompt="1"/>
          </p:nvPr>
        </p:nvSpPr>
        <p:spPr>
          <a:xfrm>
            <a:off x="696000" y="3994514"/>
            <a:ext cx="5339262"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21" name="Picture Placeholder 7"/>
          <p:cNvSpPr>
            <a:spLocks noGrp="1"/>
          </p:cNvSpPr>
          <p:nvPr>
            <p:ph type="pic" sz="quarter" idx="28" hasCustomPrompt="1"/>
          </p:nvPr>
        </p:nvSpPr>
        <p:spPr>
          <a:xfrm>
            <a:off x="6138776" y="3994514"/>
            <a:ext cx="5357224"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Tree>
    <p:extLst>
      <p:ext uri="{BB962C8B-B14F-4D97-AF65-F5344CB8AC3E}">
        <p14:creationId xmlns:p14="http://schemas.microsoft.com/office/powerpoint/2010/main" val="11993901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left chart right">
    <p:spTree>
      <p:nvGrpSpPr>
        <p:cNvPr id="1" name=""/>
        <p:cNvGrpSpPr/>
        <p:nvPr/>
      </p:nvGrpSpPr>
      <p:grpSpPr>
        <a:xfrm>
          <a:off x="0" y="0"/>
          <a:ext cx="0" cy="0"/>
          <a:chOff x="0" y="0"/>
          <a:chExt cx="0" cy="0"/>
        </a:xfrm>
      </p:grpSpPr>
      <p:sp>
        <p:nvSpPr>
          <p:cNvPr id="11" name="Chart Placeholder 10"/>
          <p:cNvSpPr>
            <a:spLocks noGrp="1"/>
          </p:cNvSpPr>
          <p:nvPr>
            <p:ph type="chart" sz="quarter" idx="18" hasCustomPrompt="1"/>
          </p:nvPr>
        </p:nvSpPr>
        <p:spPr>
          <a:xfrm>
            <a:off x="6265346" y="1592264"/>
            <a:ext cx="5231330" cy="4656404"/>
          </a:xfrm>
          <a:prstGeom prst="rect">
            <a:avLst/>
          </a:prstGeom>
          <a:noFill/>
        </p:spPr>
        <p:txBody>
          <a:bodyPr anchor="ctr"/>
          <a:lstStyle>
            <a:lvl1pPr marL="0" indent="0" algn="ctr">
              <a:buNone/>
              <a:defRPr sz="1600"/>
            </a:lvl1pPr>
          </a:lstStyle>
          <a:p>
            <a:r>
              <a:rPr lang="en-ZA" dirty="0" smtClean="0"/>
              <a:t>Click to add chart</a:t>
            </a:r>
            <a:endParaRPr lang="en-ZA" dirty="0"/>
          </a:p>
        </p:txBody>
      </p:sp>
      <p:sp>
        <p:nvSpPr>
          <p:cNvPr id="10" name="Text Placeholder 11"/>
          <p:cNvSpPr>
            <a:spLocks noGrp="1"/>
          </p:cNvSpPr>
          <p:nvPr>
            <p:ph type="body" sz="quarter" idx="15" hasCustomPrompt="1"/>
          </p:nvPr>
        </p:nvSpPr>
        <p:spPr>
          <a:xfrm>
            <a:off x="695325" y="1592263"/>
            <a:ext cx="5418092" cy="270025"/>
          </a:xfrm>
          <a:prstGeom prst="rect">
            <a:avLst/>
          </a:prstGeom>
        </p:spPr>
        <p:txBody>
          <a:bodyPr/>
          <a:lstStyle>
            <a:lvl1pPr marL="0" indent="0">
              <a:buNone/>
              <a:defRPr sz="1600" b="1" i="0" baseline="0">
                <a:solidFill>
                  <a:schemeClr val="tx2"/>
                </a:solidFill>
              </a:defRPr>
            </a:lvl1pPr>
            <a:lvl2pPr marL="342900" indent="0">
              <a:buNone/>
              <a:defRPr sz="1050" b="1" i="1">
                <a:solidFill>
                  <a:schemeClr val="accent1"/>
                </a:solidFill>
              </a:defRPr>
            </a:lvl2pPr>
            <a:lvl3pPr marL="685800" indent="0">
              <a:buNone/>
              <a:defRPr sz="1050" b="1" i="1">
                <a:solidFill>
                  <a:schemeClr val="accent1"/>
                </a:solidFill>
              </a:defRPr>
            </a:lvl3pPr>
            <a:lvl4pPr marL="1028700" indent="0">
              <a:buNone/>
              <a:defRPr sz="1050" b="1" i="1">
                <a:solidFill>
                  <a:schemeClr val="accent1"/>
                </a:solidFill>
              </a:defRPr>
            </a:lvl4pPr>
            <a:lvl5pPr marL="1371600" indent="0">
              <a:buNone/>
              <a:defRPr sz="1050" b="1" i="1">
                <a:solidFill>
                  <a:schemeClr val="accent1"/>
                </a:solidFill>
              </a:defRPr>
            </a:lvl5pPr>
          </a:lstStyle>
          <a:p>
            <a:pPr lvl="0"/>
            <a:r>
              <a:rPr lang="en-US" dirty="0" smtClean="0"/>
              <a:t>Add paragraph title</a:t>
            </a:r>
          </a:p>
        </p:txBody>
      </p:sp>
      <p:sp>
        <p:nvSpPr>
          <p:cNvPr id="12" name="Text Placeholder 3"/>
          <p:cNvSpPr>
            <a:spLocks noGrp="1"/>
          </p:cNvSpPr>
          <p:nvPr>
            <p:ph type="body" sz="quarter" idx="20" hasCustomPrompt="1"/>
          </p:nvPr>
        </p:nvSpPr>
        <p:spPr>
          <a:xfrm>
            <a:off x="695326" y="1937305"/>
            <a:ext cx="5418092" cy="4330145"/>
          </a:xfr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ZA" dirty="0"/>
            </a:lvl5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9"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13"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Tree>
    <p:extLst>
      <p:ext uri="{BB962C8B-B14F-4D97-AF65-F5344CB8AC3E}">
        <p14:creationId xmlns:p14="http://schemas.microsoft.com/office/powerpoint/2010/main" val="39969641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8" name="Table Placeholder 7"/>
          <p:cNvSpPr>
            <a:spLocks noGrp="1"/>
          </p:cNvSpPr>
          <p:nvPr>
            <p:ph type="tbl" sz="quarter" idx="13" hasCustomPrompt="1"/>
          </p:nvPr>
        </p:nvSpPr>
        <p:spPr>
          <a:xfrm>
            <a:off x="695326" y="1592263"/>
            <a:ext cx="10801350" cy="4681537"/>
          </a:xfrm>
          <a:prstGeom prst="rect">
            <a:avLst/>
          </a:prstGeom>
          <a:noFill/>
        </p:spPr>
        <p:txBody>
          <a:bodyPr anchor="ctr"/>
          <a:lstStyle>
            <a:lvl1pPr marL="0" indent="0" algn="ctr">
              <a:buNone/>
              <a:defRPr sz="1600"/>
            </a:lvl1pPr>
          </a:lstStyle>
          <a:p>
            <a:pPr lvl="0" algn="ctr"/>
            <a:r>
              <a:rPr lang="en-ZA" sz="1500" dirty="0" smtClean="0"/>
              <a:t>Add table</a:t>
            </a:r>
            <a:endParaRPr lang="en-ZA" dirty="0"/>
          </a:p>
        </p:txBody>
      </p:sp>
      <p:sp>
        <p:nvSpPr>
          <p:cNvPr id="7"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9"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Tree>
    <p:extLst>
      <p:ext uri="{BB962C8B-B14F-4D97-AF65-F5344CB8AC3E}">
        <p14:creationId xmlns:p14="http://schemas.microsoft.com/office/powerpoint/2010/main" val="16584827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picture top text below">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11" name="Content Placeholder 2"/>
          <p:cNvSpPr>
            <a:spLocks noGrp="1"/>
          </p:cNvSpPr>
          <p:nvPr>
            <p:ph idx="1" hasCustomPrompt="1"/>
          </p:nvPr>
        </p:nvSpPr>
        <p:spPr>
          <a:xfrm>
            <a:off x="69600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13" name="Picture Placeholder 4"/>
          <p:cNvSpPr>
            <a:spLocks noGrp="1"/>
          </p:cNvSpPr>
          <p:nvPr>
            <p:ph type="pic" sz="quarter" idx="12" hasCustomPrompt="1"/>
          </p:nvPr>
        </p:nvSpPr>
        <p:spPr>
          <a:xfrm>
            <a:off x="695326" y="1592263"/>
            <a:ext cx="3419239" cy="2474292"/>
          </a:xfrm>
        </p:spPr>
        <p:txBody>
          <a:bodyPr/>
          <a:lstStyle>
            <a:lvl1pPr marL="0" indent="0">
              <a:buNone/>
              <a:defRPr/>
            </a:lvl1pPr>
          </a:lstStyle>
          <a:p>
            <a:r>
              <a:rPr lang="en-ZA" dirty="0" smtClean="0"/>
              <a:t>Add picture</a:t>
            </a:r>
            <a:endParaRPr lang="en-ZA" dirty="0"/>
          </a:p>
        </p:txBody>
      </p:sp>
      <p:sp>
        <p:nvSpPr>
          <p:cNvPr id="14" name="Content Placeholder 2"/>
          <p:cNvSpPr>
            <a:spLocks noGrp="1"/>
          </p:cNvSpPr>
          <p:nvPr>
            <p:ph idx="13" hasCustomPrompt="1"/>
          </p:nvPr>
        </p:nvSpPr>
        <p:spPr>
          <a:xfrm>
            <a:off x="4387055"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5" name="Picture Placeholder 4"/>
          <p:cNvSpPr>
            <a:spLocks noGrp="1"/>
          </p:cNvSpPr>
          <p:nvPr>
            <p:ph type="pic" sz="quarter" idx="14" hasCustomPrompt="1"/>
          </p:nvPr>
        </p:nvSpPr>
        <p:spPr>
          <a:xfrm>
            <a:off x="4386381" y="1592263"/>
            <a:ext cx="3419239" cy="2474292"/>
          </a:xfrm>
        </p:spPr>
        <p:txBody>
          <a:bodyPr/>
          <a:lstStyle>
            <a:lvl1pPr marL="0" indent="0">
              <a:buNone/>
              <a:defRPr/>
            </a:lvl1pPr>
          </a:lstStyle>
          <a:p>
            <a:r>
              <a:rPr lang="en-ZA" dirty="0" smtClean="0"/>
              <a:t>Add picture</a:t>
            </a:r>
            <a:endParaRPr lang="en-ZA" dirty="0"/>
          </a:p>
        </p:txBody>
      </p:sp>
      <p:sp>
        <p:nvSpPr>
          <p:cNvPr id="16" name="Content Placeholder 2"/>
          <p:cNvSpPr>
            <a:spLocks noGrp="1"/>
          </p:cNvSpPr>
          <p:nvPr>
            <p:ph idx="15" hasCustomPrompt="1"/>
          </p:nvPr>
        </p:nvSpPr>
        <p:spPr>
          <a:xfrm>
            <a:off x="807811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7" name="Picture Placeholder 4"/>
          <p:cNvSpPr>
            <a:spLocks noGrp="1"/>
          </p:cNvSpPr>
          <p:nvPr>
            <p:ph type="pic" sz="quarter" idx="16" hasCustomPrompt="1"/>
          </p:nvPr>
        </p:nvSpPr>
        <p:spPr>
          <a:xfrm>
            <a:off x="8077436" y="1592263"/>
            <a:ext cx="3419239" cy="2474292"/>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9467778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19" name="Freeform 18"/>
          <p:cNvSpPr/>
          <p:nvPr userDrawn="1"/>
        </p:nvSpPr>
        <p:spPr>
          <a:xfrm>
            <a:off x="0" y="0"/>
            <a:ext cx="10166120" cy="6862354"/>
          </a:xfrm>
          <a:custGeom>
            <a:avLst/>
            <a:gdLst>
              <a:gd name="connsiteX0" fmla="*/ 0 w 10166120"/>
              <a:gd name="connsiteY0" fmla="*/ 0 h 6862354"/>
              <a:gd name="connsiteX1" fmla="*/ 3303766 w 10166120"/>
              <a:gd name="connsiteY1" fmla="*/ 0 h 6862354"/>
              <a:gd name="connsiteX2" fmla="*/ 10166120 w 10166120"/>
              <a:gd name="connsiteY2" fmla="*/ 3326674 h 6862354"/>
              <a:gd name="connsiteX3" fmla="*/ 2807377 w 10166120"/>
              <a:gd name="connsiteY3" fmla="*/ 6862354 h 6862354"/>
              <a:gd name="connsiteX4" fmla="*/ 0 w 10166120"/>
              <a:gd name="connsiteY4" fmla="*/ 6862354 h 686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120" h="6862354">
                <a:moveTo>
                  <a:pt x="0" y="0"/>
                </a:moveTo>
                <a:lnTo>
                  <a:pt x="3303766" y="0"/>
                </a:lnTo>
                <a:lnTo>
                  <a:pt x="10166120" y="3326674"/>
                </a:lnTo>
                <a:lnTo>
                  <a:pt x="2807377" y="6862354"/>
                </a:lnTo>
                <a:lnTo>
                  <a:pt x="0" y="6862354"/>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896983" y="2954319"/>
            <a:ext cx="6235337" cy="583883"/>
          </a:xfrm>
        </p:spPr>
        <p:txBody>
          <a:bodyPr tIns="0" rIns="0" bIns="0" anchor="b"/>
          <a:lstStyle>
            <a:lvl1pPr algn="l">
              <a:spcBef>
                <a:spcPts val="0"/>
              </a:spcBef>
              <a:defRPr sz="3000">
                <a:solidFill>
                  <a:schemeClr val="bg1"/>
                </a:solidFill>
              </a:defRPr>
            </a:lvl1pPr>
          </a:lstStyle>
          <a:p>
            <a:r>
              <a:rPr lang="en-US" dirty="0" smtClean="0"/>
              <a:t>Add presentation title</a:t>
            </a:r>
            <a:endParaRPr lang="en-ZA" dirty="0"/>
          </a:p>
        </p:txBody>
      </p:sp>
      <p:sp>
        <p:nvSpPr>
          <p:cNvPr id="3" name="Subtitle 2"/>
          <p:cNvSpPr>
            <a:spLocks noGrp="1"/>
          </p:cNvSpPr>
          <p:nvPr>
            <p:ph type="subTitle" idx="1" hasCustomPrompt="1"/>
          </p:nvPr>
        </p:nvSpPr>
        <p:spPr>
          <a:xfrm>
            <a:off x="896983" y="3575911"/>
            <a:ext cx="6235337" cy="243081"/>
          </a:xfrm>
        </p:spPr>
        <p:txBody>
          <a:bodyPr tIns="0" rIns="0" bIns="0">
            <a:noAutofit/>
          </a:bodyPr>
          <a:lstStyle>
            <a:lvl1pPr marL="0" indent="0" algn="l">
              <a:spcBef>
                <a:spcPts val="0"/>
              </a:spcBef>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Add date</a:t>
            </a:r>
            <a:endParaRPr lang="en-ZA" dirty="0"/>
          </a:p>
        </p:txBody>
      </p:sp>
      <p:sp>
        <p:nvSpPr>
          <p:cNvPr id="12" name="Freeform 11"/>
          <p:cNvSpPr/>
          <p:nvPr userDrawn="1"/>
        </p:nvSpPr>
        <p:spPr>
          <a:xfrm>
            <a:off x="6435634" y="2717074"/>
            <a:ext cx="5756366" cy="4136572"/>
          </a:xfrm>
          <a:custGeom>
            <a:avLst/>
            <a:gdLst>
              <a:gd name="connsiteX0" fmla="*/ 5747657 w 5756366"/>
              <a:gd name="connsiteY0" fmla="*/ 0 h 4136572"/>
              <a:gd name="connsiteX1" fmla="*/ 5756366 w 5756366"/>
              <a:gd name="connsiteY1" fmla="*/ 919261 h 4136572"/>
              <a:gd name="connsiteX2" fmla="*/ 5756366 w 5756366"/>
              <a:gd name="connsiteY2" fmla="*/ 4136572 h 4136572"/>
              <a:gd name="connsiteX3" fmla="*/ 2778035 w 5756366"/>
              <a:gd name="connsiteY3" fmla="*/ 4136572 h 4136572"/>
              <a:gd name="connsiteX4" fmla="*/ 0 w 5756366"/>
              <a:gd name="connsiteY4" fmla="*/ 2778035 h 413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366" h="4136572">
                <a:moveTo>
                  <a:pt x="5747657" y="0"/>
                </a:moveTo>
                <a:lnTo>
                  <a:pt x="5756366" y="919261"/>
                </a:lnTo>
                <a:lnTo>
                  <a:pt x="5756366" y="4136572"/>
                </a:lnTo>
                <a:lnTo>
                  <a:pt x="2778035" y="4136572"/>
                </a:lnTo>
                <a:lnTo>
                  <a:pt x="0" y="2778035"/>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userDrawn="1"/>
        </p:nvSpPr>
        <p:spPr>
          <a:xfrm>
            <a:off x="3666309" y="5712823"/>
            <a:ext cx="4711337" cy="1149531"/>
          </a:xfrm>
          <a:custGeom>
            <a:avLst/>
            <a:gdLst>
              <a:gd name="connsiteX0" fmla="*/ 0 w 4711337"/>
              <a:gd name="connsiteY0" fmla="*/ 1149531 h 1149531"/>
              <a:gd name="connsiteX1" fmla="*/ 4711337 w 4711337"/>
              <a:gd name="connsiteY1" fmla="*/ 1149531 h 1149531"/>
              <a:gd name="connsiteX2" fmla="*/ 2360022 w 4711337"/>
              <a:gd name="connsiteY2" fmla="*/ 0 h 1149531"/>
              <a:gd name="connsiteX3" fmla="*/ 0 w 4711337"/>
              <a:gd name="connsiteY3" fmla="*/ 1149531 h 1149531"/>
            </a:gdLst>
            <a:ahLst/>
            <a:cxnLst>
              <a:cxn ang="0">
                <a:pos x="connsiteX0" y="connsiteY0"/>
              </a:cxn>
              <a:cxn ang="0">
                <a:pos x="connsiteX1" y="connsiteY1"/>
              </a:cxn>
              <a:cxn ang="0">
                <a:pos x="connsiteX2" y="connsiteY2"/>
              </a:cxn>
              <a:cxn ang="0">
                <a:pos x="connsiteX3" y="connsiteY3"/>
              </a:cxn>
            </a:cxnLst>
            <a:rect l="l" t="t" r="r" b="b"/>
            <a:pathLst>
              <a:path w="4711337" h="1149531">
                <a:moveTo>
                  <a:pt x="0" y="1149531"/>
                </a:moveTo>
                <a:lnTo>
                  <a:pt x="4711337" y="1149531"/>
                </a:lnTo>
                <a:lnTo>
                  <a:pt x="2360022" y="0"/>
                </a:lnTo>
                <a:lnTo>
                  <a:pt x="0" y="114953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475" y="450664"/>
            <a:ext cx="2064982" cy="1811387"/>
          </a:xfrm>
          <a:prstGeom prst="rect">
            <a:avLst/>
          </a:prstGeom>
        </p:spPr>
      </p:pic>
    </p:spTree>
    <p:extLst>
      <p:ext uri="{BB962C8B-B14F-4D97-AF65-F5344CB8AC3E}">
        <p14:creationId xmlns:p14="http://schemas.microsoft.com/office/powerpoint/2010/main" val="15143785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4066472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DB29EB5-30F2-4DD0-B40E-5BC28ABBC0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3567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44DE169A-5492-4E1E-AA34-236326D948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5025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811913A7-94FF-4A4B-8BC6-5E86D4A24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077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pic>
        <p:nvPicPr>
          <p:cNvPr id="3" name="Picture 2"/>
          <p:cNvPicPr>
            <a:picLocks noChangeAspect="1"/>
          </p:cNvPicPr>
          <p:nvPr userDrawn="1"/>
        </p:nvPicPr>
        <p:blipFill>
          <a:blip r:embed="rId2"/>
          <a:stretch>
            <a:fillRect/>
          </a:stretch>
        </p:blipFill>
        <p:spPr>
          <a:xfrm>
            <a:off x="777766" y="6171821"/>
            <a:ext cx="565924" cy="495810"/>
          </a:xfrm>
          <a:prstGeom prst="rect">
            <a:avLst/>
          </a:prstGeom>
        </p:spPr>
      </p:pic>
    </p:spTree>
    <p:extLst>
      <p:ext uri="{BB962C8B-B14F-4D97-AF65-F5344CB8AC3E}">
        <p14:creationId xmlns:p14="http://schemas.microsoft.com/office/powerpoint/2010/main" val="2325214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19" name="Freeform 18"/>
          <p:cNvSpPr/>
          <p:nvPr userDrawn="1"/>
        </p:nvSpPr>
        <p:spPr>
          <a:xfrm>
            <a:off x="0" y="0"/>
            <a:ext cx="10166120" cy="6862354"/>
          </a:xfrm>
          <a:custGeom>
            <a:avLst/>
            <a:gdLst>
              <a:gd name="connsiteX0" fmla="*/ 0 w 10166120"/>
              <a:gd name="connsiteY0" fmla="*/ 0 h 6862354"/>
              <a:gd name="connsiteX1" fmla="*/ 3303766 w 10166120"/>
              <a:gd name="connsiteY1" fmla="*/ 0 h 6862354"/>
              <a:gd name="connsiteX2" fmla="*/ 10166120 w 10166120"/>
              <a:gd name="connsiteY2" fmla="*/ 3326674 h 6862354"/>
              <a:gd name="connsiteX3" fmla="*/ 2807377 w 10166120"/>
              <a:gd name="connsiteY3" fmla="*/ 6862354 h 6862354"/>
              <a:gd name="connsiteX4" fmla="*/ 0 w 10166120"/>
              <a:gd name="connsiteY4" fmla="*/ 6862354 h 686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120" h="6862354">
                <a:moveTo>
                  <a:pt x="0" y="0"/>
                </a:moveTo>
                <a:lnTo>
                  <a:pt x="3303766" y="0"/>
                </a:lnTo>
                <a:lnTo>
                  <a:pt x="10166120" y="3326674"/>
                </a:lnTo>
                <a:lnTo>
                  <a:pt x="2807377" y="6862354"/>
                </a:lnTo>
                <a:lnTo>
                  <a:pt x="0" y="6862354"/>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896983" y="2954319"/>
            <a:ext cx="6235337" cy="583883"/>
          </a:xfrm>
        </p:spPr>
        <p:txBody>
          <a:bodyPr tIns="0" rIns="0" bIns="0" anchor="b"/>
          <a:lstStyle>
            <a:lvl1pPr algn="l">
              <a:spcBef>
                <a:spcPts val="0"/>
              </a:spcBef>
              <a:defRPr sz="3000">
                <a:solidFill>
                  <a:schemeClr val="bg1"/>
                </a:solidFill>
              </a:defRPr>
            </a:lvl1pPr>
          </a:lstStyle>
          <a:p>
            <a:r>
              <a:rPr lang="en-US" dirty="0" smtClean="0"/>
              <a:t>Add presentation title</a:t>
            </a:r>
            <a:endParaRPr lang="en-ZA" dirty="0"/>
          </a:p>
        </p:txBody>
      </p:sp>
      <p:sp>
        <p:nvSpPr>
          <p:cNvPr id="3" name="Subtitle 2"/>
          <p:cNvSpPr>
            <a:spLocks noGrp="1"/>
          </p:cNvSpPr>
          <p:nvPr>
            <p:ph type="subTitle" idx="1" hasCustomPrompt="1"/>
          </p:nvPr>
        </p:nvSpPr>
        <p:spPr>
          <a:xfrm>
            <a:off x="896983" y="3575911"/>
            <a:ext cx="6235337" cy="243081"/>
          </a:xfrm>
        </p:spPr>
        <p:txBody>
          <a:bodyPr tIns="0" rIns="0" bIns="0">
            <a:noAutofit/>
          </a:bodyPr>
          <a:lstStyle>
            <a:lvl1pPr marL="0" indent="0" algn="l">
              <a:spcBef>
                <a:spcPts val="0"/>
              </a:spcBef>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Add date</a:t>
            </a:r>
            <a:endParaRPr lang="en-ZA" dirty="0"/>
          </a:p>
        </p:txBody>
      </p:sp>
      <p:sp>
        <p:nvSpPr>
          <p:cNvPr id="12" name="Freeform 11"/>
          <p:cNvSpPr/>
          <p:nvPr userDrawn="1"/>
        </p:nvSpPr>
        <p:spPr>
          <a:xfrm>
            <a:off x="6435634" y="2717074"/>
            <a:ext cx="5756366" cy="4136572"/>
          </a:xfrm>
          <a:custGeom>
            <a:avLst/>
            <a:gdLst>
              <a:gd name="connsiteX0" fmla="*/ 5747657 w 5756366"/>
              <a:gd name="connsiteY0" fmla="*/ 0 h 4136572"/>
              <a:gd name="connsiteX1" fmla="*/ 5756366 w 5756366"/>
              <a:gd name="connsiteY1" fmla="*/ 919261 h 4136572"/>
              <a:gd name="connsiteX2" fmla="*/ 5756366 w 5756366"/>
              <a:gd name="connsiteY2" fmla="*/ 4136572 h 4136572"/>
              <a:gd name="connsiteX3" fmla="*/ 2778035 w 5756366"/>
              <a:gd name="connsiteY3" fmla="*/ 4136572 h 4136572"/>
              <a:gd name="connsiteX4" fmla="*/ 0 w 5756366"/>
              <a:gd name="connsiteY4" fmla="*/ 2778035 h 413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366" h="4136572">
                <a:moveTo>
                  <a:pt x="5747657" y="0"/>
                </a:moveTo>
                <a:lnTo>
                  <a:pt x="5756366" y="919261"/>
                </a:lnTo>
                <a:lnTo>
                  <a:pt x="5756366" y="4136572"/>
                </a:lnTo>
                <a:lnTo>
                  <a:pt x="2778035" y="4136572"/>
                </a:lnTo>
                <a:lnTo>
                  <a:pt x="0" y="2778035"/>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userDrawn="1"/>
        </p:nvSpPr>
        <p:spPr>
          <a:xfrm>
            <a:off x="3666309" y="5712823"/>
            <a:ext cx="4711337" cy="1149531"/>
          </a:xfrm>
          <a:custGeom>
            <a:avLst/>
            <a:gdLst>
              <a:gd name="connsiteX0" fmla="*/ 0 w 4711337"/>
              <a:gd name="connsiteY0" fmla="*/ 1149531 h 1149531"/>
              <a:gd name="connsiteX1" fmla="*/ 4711337 w 4711337"/>
              <a:gd name="connsiteY1" fmla="*/ 1149531 h 1149531"/>
              <a:gd name="connsiteX2" fmla="*/ 2360022 w 4711337"/>
              <a:gd name="connsiteY2" fmla="*/ 0 h 1149531"/>
              <a:gd name="connsiteX3" fmla="*/ 0 w 4711337"/>
              <a:gd name="connsiteY3" fmla="*/ 1149531 h 1149531"/>
            </a:gdLst>
            <a:ahLst/>
            <a:cxnLst>
              <a:cxn ang="0">
                <a:pos x="connsiteX0" y="connsiteY0"/>
              </a:cxn>
              <a:cxn ang="0">
                <a:pos x="connsiteX1" y="connsiteY1"/>
              </a:cxn>
              <a:cxn ang="0">
                <a:pos x="connsiteX2" y="connsiteY2"/>
              </a:cxn>
              <a:cxn ang="0">
                <a:pos x="connsiteX3" y="connsiteY3"/>
              </a:cxn>
            </a:cxnLst>
            <a:rect l="l" t="t" r="r" b="b"/>
            <a:pathLst>
              <a:path w="4711337" h="1149531">
                <a:moveTo>
                  <a:pt x="0" y="1149531"/>
                </a:moveTo>
                <a:lnTo>
                  <a:pt x="4711337" y="1149531"/>
                </a:lnTo>
                <a:lnTo>
                  <a:pt x="2360022" y="0"/>
                </a:lnTo>
                <a:lnTo>
                  <a:pt x="0" y="114953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475" y="450664"/>
            <a:ext cx="2064982" cy="1811387"/>
          </a:xfrm>
          <a:prstGeom prst="rect">
            <a:avLst/>
          </a:prstGeom>
        </p:spPr>
      </p:pic>
    </p:spTree>
    <p:extLst>
      <p:ext uri="{BB962C8B-B14F-4D97-AF65-F5344CB8AC3E}">
        <p14:creationId xmlns:p14="http://schemas.microsoft.com/office/powerpoint/2010/main" val="16323012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9" name="Freeform 18"/>
          <p:cNvSpPr/>
          <p:nvPr userDrawn="1"/>
        </p:nvSpPr>
        <p:spPr>
          <a:xfrm>
            <a:off x="0" y="0"/>
            <a:ext cx="10166120" cy="6862354"/>
          </a:xfrm>
          <a:custGeom>
            <a:avLst/>
            <a:gdLst>
              <a:gd name="connsiteX0" fmla="*/ 0 w 10166120"/>
              <a:gd name="connsiteY0" fmla="*/ 0 h 6862354"/>
              <a:gd name="connsiteX1" fmla="*/ 3303766 w 10166120"/>
              <a:gd name="connsiteY1" fmla="*/ 0 h 6862354"/>
              <a:gd name="connsiteX2" fmla="*/ 10166120 w 10166120"/>
              <a:gd name="connsiteY2" fmla="*/ 3326674 h 6862354"/>
              <a:gd name="connsiteX3" fmla="*/ 2807377 w 10166120"/>
              <a:gd name="connsiteY3" fmla="*/ 6862354 h 6862354"/>
              <a:gd name="connsiteX4" fmla="*/ 0 w 10166120"/>
              <a:gd name="connsiteY4" fmla="*/ 6862354 h 686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120" h="6862354">
                <a:moveTo>
                  <a:pt x="0" y="0"/>
                </a:moveTo>
                <a:lnTo>
                  <a:pt x="3303766" y="0"/>
                </a:lnTo>
                <a:lnTo>
                  <a:pt x="10166120" y="3326674"/>
                </a:lnTo>
                <a:lnTo>
                  <a:pt x="2807377" y="6862354"/>
                </a:lnTo>
                <a:lnTo>
                  <a:pt x="0" y="6862354"/>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reeform 11"/>
          <p:cNvSpPr/>
          <p:nvPr userDrawn="1"/>
        </p:nvSpPr>
        <p:spPr>
          <a:xfrm>
            <a:off x="6435634" y="2717074"/>
            <a:ext cx="5756366" cy="4136572"/>
          </a:xfrm>
          <a:custGeom>
            <a:avLst/>
            <a:gdLst>
              <a:gd name="connsiteX0" fmla="*/ 5747657 w 5756366"/>
              <a:gd name="connsiteY0" fmla="*/ 0 h 4136572"/>
              <a:gd name="connsiteX1" fmla="*/ 5756366 w 5756366"/>
              <a:gd name="connsiteY1" fmla="*/ 919261 h 4136572"/>
              <a:gd name="connsiteX2" fmla="*/ 5756366 w 5756366"/>
              <a:gd name="connsiteY2" fmla="*/ 4136572 h 4136572"/>
              <a:gd name="connsiteX3" fmla="*/ 2778035 w 5756366"/>
              <a:gd name="connsiteY3" fmla="*/ 4136572 h 4136572"/>
              <a:gd name="connsiteX4" fmla="*/ 0 w 5756366"/>
              <a:gd name="connsiteY4" fmla="*/ 2778035 h 413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366" h="4136572">
                <a:moveTo>
                  <a:pt x="5747657" y="0"/>
                </a:moveTo>
                <a:lnTo>
                  <a:pt x="5756366" y="919261"/>
                </a:lnTo>
                <a:lnTo>
                  <a:pt x="5756366" y="4136572"/>
                </a:lnTo>
                <a:lnTo>
                  <a:pt x="2778035" y="4136572"/>
                </a:lnTo>
                <a:lnTo>
                  <a:pt x="0" y="2778035"/>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userDrawn="1"/>
        </p:nvSpPr>
        <p:spPr>
          <a:xfrm>
            <a:off x="3666309" y="5712823"/>
            <a:ext cx="4711337" cy="1149531"/>
          </a:xfrm>
          <a:custGeom>
            <a:avLst/>
            <a:gdLst>
              <a:gd name="connsiteX0" fmla="*/ 0 w 4711337"/>
              <a:gd name="connsiteY0" fmla="*/ 1149531 h 1149531"/>
              <a:gd name="connsiteX1" fmla="*/ 4711337 w 4711337"/>
              <a:gd name="connsiteY1" fmla="*/ 1149531 h 1149531"/>
              <a:gd name="connsiteX2" fmla="*/ 2360022 w 4711337"/>
              <a:gd name="connsiteY2" fmla="*/ 0 h 1149531"/>
              <a:gd name="connsiteX3" fmla="*/ 0 w 4711337"/>
              <a:gd name="connsiteY3" fmla="*/ 1149531 h 1149531"/>
            </a:gdLst>
            <a:ahLst/>
            <a:cxnLst>
              <a:cxn ang="0">
                <a:pos x="connsiteX0" y="connsiteY0"/>
              </a:cxn>
              <a:cxn ang="0">
                <a:pos x="connsiteX1" y="connsiteY1"/>
              </a:cxn>
              <a:cxn ang="0">
                <a:pos x="connsiteX2" y="connsiteY2"/>
              </a:cxn>
              <a:cxn ang="0">
                <a:pos x="connsiteX3" y="connsiteY3"/>
              </a:cxn>
            </a:cxnLst>
            <a:rect l="l" t="t" r="r" b="b"/>
            <a:pathLst>
              <a:path w="4711337" h="1149531">
                <a:moveTo>
                  <a:pt x="0" y="1149531"/>
                </a:moveTo>
                <a:lnTo>
                  <a:pt x="4711337" y="1149531"/>
                </a:lnTo>
                <a:lnTo>
                  <a:pt x="2360022" y="0"/>
                </a:lnTo>
                <a:lnTo>
                  <a:pt x="0" y="114953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475" y="450664"/>
            <a:ext cx="2064982" cy="1811387"/>
          </a:xfrm>
          <a:prstGeom prst="rect">
            <a:avLst/>
          </a:prstGeom>
        </p:spPr>
      </p:pic>
      <p:sp>
        <p:nvSpPr>
          <p:cNvPr id="4" name="TextBox 3"/>
          <p:cNvSpPr txBox="1"/>
          <p:nvPr userDrawn="1"/>
        </p:nvSpPr>
        <p:spPr>
          <a:xfrm>
            <a:off x="896983" y="3041408"/>
            <a:ext cx="3056709" cy="583883"/>
          </a:xfrm>
          <a:prstGeom prst="rect">
            <a:avLst/>
          </a:prstGeom>
        </p:spPr>
        <p:txBody>
          <a:bodyPr vert="horz" lIns="0" tIns="0" rIns="0" bIns="0" rtlCol="0" anchor="ctr">
            <a:noAutofit/>
          </a:bodyPr>
          <a:lstStyle>
            <a:lvl1pPr>
              <a:lnSpc>
                <a:spcPct val="90000"/>
              </a:lnSpc>
              <a:spcBef>
                <a:spcPts val="0"/>
              </a:spcBef>
              <a:buNone/>
              <a:defRPr sz="3000" b="1" cap="all" baseline="0">
                <a:solidFill>
                  <a:schemeClr val="bg1"/>
                </a:solidFill>
                <a:latin typeface="+mj-lt"/>
                <a:ea typeface="+mj-ea"/>
                <a:cs typeface="+mj-cs"/>
              </a:defRPr>
            </a:lvl1pPr>
          </a:lstStyle>
          <a:p>
            <a:pPr lvl="0"/>
            <a:r>
              <a:rPr lang="en-US" dirty="0" smtClean="0"/>
              <a:t>THANK YOU</a:t>
            </a:r>
            <a:endParaRPr lang="en-ZA" dirty="0"/>
          </a:p>
        </p:txBody>
      </p:sp>
    </p:spTree>
    <p:extLst>
      <p:ext uri="{BB962C8B-B14F-4D97-AF65-F5344CB8AC3E}">
        <p14:creationId xmlns:p14="http://schemas.microsoft.com/office/powerpoint/2010/main" val="38385183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2" name="Freeform 11"/>
          <p:cNvSpPr/>
          <p:nvPr userDrawn="1"/>
        </p:nvSpPr>
        <p:spPr>
          <a:xfrm>
            <a:off x="6435634" y="2717074"/>
            <a:ext cx="5756366" cy="4136572"/>
          </a:xfrm>
          <a:custGeom>
            <a:avLst/>
            <a:gdLst>
              <a:gd name="connsiteX0" fmla="*/ 5747657 w 5756366"/>
              <a:gd name="connsiteY0" fmla="*/ 0 h 4136572"/>
              <a:gd name="connsiteX1" fmla="*/ 5756366 w 5756366"/>
              <a:gd name="connsiteY1" fmla="*/ 919261 h 4136572"/>
              <a:gd name="connsiteX2" fmla="*/ 5756366 w 5756366"/>
              <a:gd name="connsiteY2" fmla="*/ 4136572 h 4136572"/>
              <a:gd name="connsiteX3" fmla="*/ 2778035 w 5756366"/>
              <a:gd name="connsiteY3" fmla="*/ 4136572 h 4136572"/>
              <a:gd name="connsiteX4" fmla="*/ 0 w 5756366"/>
              <a:gd name="connsiteY4" fmla="*/ 2778035 h 413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366" h="4136572">
                <a:moveTo>
                  <a:pt x="5747657" y="0"/>
                </a:moveTo>
                <a:lnTo>
                  <a:pt x="5756366" y="919261"/>
                </a:lnTo>
                <a:lnTo>
                  <a:pt x="5756366" y="4136572"/>
                </a:lnTo>
                <a:lnTo>
                  <a:pt x="2778035" y="4136572"/>
                </a:lnTo>
                <a:lnTo>
                  <a:pt x="0" y="2778035"/>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userDrawn="1"/>
        </p:nvSpPr>
        <p:spPr>
          <a:xfrm>
            <a:off x="3666309" y="5712823"/>
            <a:ext cx="4711337" cy="1149531"/>
          </a:xfrm>
          <a:custGeom>
            <a:avLst/>
            <a:gdLst>
              <a:gd name="connsiteX0" fmla="*/ 0 w 4711337"/>
              <a:gd name="connsiteY0" fmla="*/ 1149531 h 1149531"/>
              <a:gd name="connsiteX1" fmla="*/ 4711337 w 4711337"/>
              <a:gd name="connsiteY1" fmla="*/ 1149531 h 1149531"/>
              <a:gd name="connsiteX2" fmla="*/ 2360022 w 4711337"/>
              <a:gd name="connsiteY2" fmla="*/ 0 h 1149531"/>
              <a:gd name="connsiteX3" fmla="*/ 0 w 4711337"/>
              <a:gd name="connsiteY3" fmla="*/ 1149531 h 1149531"/>
            </a:gdLst>
            <a:ahLst/>
            <a:cxnLst>
              <a:cxn ang="0">
                <a:pos x="connsiteX0" y="connsiteY0"/>
              </a:cxn>
              <a:cxn ang="0">
                <a:pos x="connsiteX1" y="connsiteY1"/>
              </a:cxn>
              <a:cxn ang="0">
                <a:pos x="connsiteX2" y="connsiteY2"/>
              </a:cxn>
              <a:cxn ang="0">
                <a:pos x="connsiteX3" y="connsiteY3"/>
              </a:cxn>
            </a:cxnLst>
            <a:rect l="l" t="t" r="r" b="b"/>
            <a:pathLst>
              <a:path w="4711337" h="1149531">
                <a:moveTo>
                  <a:pt x="0" y="1149531"/>
                </a:moveTo>
                <a:lnTo>
                  <a:pt x="4711337" y="1149531"/>
                </a:lnTo>
                <a:lnTo>
                  <a:pt x="2360022" y="0"/>
                </a:lnTo>
                <a:lnTo>
                  <a:pt x="0" y="114953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475" y="450664"/>
            <a:ext cx="2064982" cy="1811387"/>
          </a:xfrm>
          <a:prstGeom prst="rect">
            <a:avLst/>
          </a:prstGeom>
        </p:spPr>
      </p:pic>
      <p:sp>
        <p:nvSpPr>
          <p:cNvPr id="4" name="TextBox 3"/>
          <p:cNvSpPr txBox="1"/>
          <p:nvPr userDrawn="1"/>
        </p:nvSpPr>
        <p:spPr>
          <a:xfrm>
            <a:off x="896983" y="3041408"/>
            <a:ext cx="3056709" cy="583883"/>
          </a:xfrm>
          <a:prstGeom prst="rect">
            <a:avLst/>
          </a:prstGeom>
        </p:spPr>
        <p:txBody>
          <a:bodyPr vert="horz" lIns="0" tIns="0" rIns="0" bIns="0" rtlCol="0" anchor="ctr">
            <a:noAutofit/>
          </a:bodyPr>
          <a:lstStyle>
            <a:lvl1pPr>
              <a:lnSpc>
                <a:spcPct val="90000"/>
              </a:lnSpc>
              <a:spcBef>
                <a:spcPts val="0"/>
              </a:spcBef>
              <a:buNone/>
              <a:defRPr sz="3000" b="1" cap="all" baseline="0">
                <a:solidFill>
                  <a:schemeClr val="bg1"/>
                </a:solidFill>
                <a:latin typeface="+mj-lt"/>
                <a:ea typeface="+mj-ea"/>
                <a:cs typeface="+mj-cs"/>
              </a:defRPr>
            </a:lvl1pPr>
          </a:lstStyle>
          <a:p>
            <a:pPr lvl="0"/>
            <a:endParaRPr lang="en-ZA" dirty="0"/>
          </a:p>
        </p:txBody>
      </p:sp>
    </p:spTree>
    <p:extLst>
      <p:ext uri="{BB962C8B-B14F-4D97-AF65-F5344CB8AC3E}">
        <p14:creationId xmlns:p14="http://schemas.microsoft.com/office/powerpoint/2010/main" val="36881915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itle 3"/>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5218976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Tree>
    <p:extLst>
      <p:ext uri="{BB962C8B-B14F-4D97-AF65-F5344CB8AC3E}">
        <p14:creationId xmlns:p14="http://schemas.microsoft.com/office/powerpoint/2010/main" val="852312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5951" b="-126"/>
          <a:stretch/>
        </p:blipFill>
        <p:spPr>
          <a:xfrm>
            <a:off x="0" y="1"/>
            <a:ext cx="12192000" cy="6875418"/>
          </a:xfrm>
          <a:prstGeom prst="rect">
            <a:avLst/>
          </a:prstGeom>
        </p:spPr>
      </p:pic>
      <p:sp>
        <p:nvSpPr>
          <p:cNvPr id="5" name="Freeform 4"/>
          <p:cNvSpPr/>
          <p:nvPr userDrawn="1"/>
        </p:nvSpPr>
        <p:spPr>
          <a:xfrm>
            <a:off x="-8709" y="3648891"/>
            <a:ext cx="6627223" cy="3209109"/>
          </a:xfrm>
          <a:custGeom>
            <a:avLst/>
            <a:gdLst>
              <a:gd name="connsiteX0" fmla="*/ 0 w 6627223"/>
              <a:gd name="connsiteY0" fmla="*/ 0 h 3222172"/>
              <a:gd name="connsiteX1" fmla="*/ 6627223 w 6627223"/>
              <a:gd name="connsiteY1" fmla="*/ 3222172 h 3222172"/>
              <a:gd name="connsiteX2" fmla="*/ 0 w 6627223"/>
              <a:gd name="connsiteY2" fmla="*/ 3222172 h 3222172"/>
              <a:gd name="connsiteX3" fmla="*/ 0 w 6627223"/>
              <a:gd name="connsiteY3" fmla="*/ 0 h 3222172"/>
            </a:gdLst>
            <a:ahLst/>
            <a:cxnLst>
              <a:cxn ang="0">
                <a:pos x="connsiteX0" y="connsiteY0"/>
              </a:cxn>
              <a:cxn ang="0">
                <a:pos x="connsiteX1" y="connsiteY1"/>
              </a:cxn>
              <a:cxn ang="0">
                <a:pos x="connsiteX2" y="connsiteY2"/>
              </a:cxn>
              <a:cxn ang="0">
                <a:pos x="connsiteX3" y="connsiteY3"/>
              </a:cxn>
            </a:cxnLst>
            <a:rect l="l" t="t" r="r" b="b"/>
            <a:pathLst>
              <a:path w="6627223" h="3222172">
                <a:moveTo>
                  <a:pt x="0" y="0"/>
                </a:moveTo>
                <a:lnTo>
                  <a:pt x="6627223" y="3222172"/>
                </a:lnTo>
                <a:lnTo>
                  <a:pt x="0" y="3222172"/>
                </a:lnTo>
                <a:lnTo>
                  <a:pt x="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Freeform 14"/>
          <p:cNvSpPr/>
          <p:nvPr userDrawn="1"/>
        </p:nvSpPr>
        <p:spPr>
          <a:xfrm>
            <a:off x="4789714" y="2151019"/>
            <a:ext cx="7410995" cy="4706982"/>
          </a:xfrm>
          <a:custGeom>
            <a:avLst/>
            <a:gdLst>
              <a:gd name="connsiteX0" fmla="*/ 7402286 w 7410995"/>
              <a:gd name="connsiteY0" fmla="*/ 0 h 4711337"/>
              <a:gd name="connsiteX1" fmla="*/ 7410995 w 7410995"/>
              <a:gd name="connsiteY1" fmla="*/ 4702629 h 4711337"/>
              <a:gd name="connsiteX2" fmla="*/ 2334459 w 7410995"/>
              <a:gd name="connsiteY2" fmla="*/ 4711337 h 4711337"/>
              <a:gd name="connsiteX3" fmla="*/ 2333895 w 7410995"/>
              <a:gd name="connsiteY3" fmla="*/ 4711337 h 4711337"/>
              <a:gd name="connsiteX4" fmla="*/ 0 w 7410995"/>
              <a:gd name="connsiteY4" fmla="*/ 3570515 h 471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995" h="4711337">
                <a:moveTo>
                  <a:pt x="7402286" y="0"/>
                </a:moveTo>
                <a:lnTo>
                  <a:pt x="7410995" y="4702629"/>
                </a:lnTo>
                <a:lnTo>
                  <a:pt x="2334459" y="4711337"/>
                </a:lnTo>
                <a:lnTo>
                  <a:pt x="2333895" y="4711337"/>
                </a:lnTo>
                <a:lnTo>
                  <a:pt x="0" y="3570515"/>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7158446" y="5015725"/>
            <a:ext cx="4338229" cy="583883"/>
          </a:xfrm>
        </p:spPr>
        <p:txBody>
          <a:bodyPr tIns="0" rIns="0" bIns="0" anchor="ctr"/>
          <a:lstStyle>
            <a:lvl1pPr algn="r">
              <a:spcBef>
                <a:spcPts val="0"/>
              </a:spcBef>
              <a:defRPr sz="2600" b="0">
                <a:solidFill>
                  <a:schemeClr val="bg1"/>
                </a:solidFill>
              </a:defRPr>
            </a:lvl1pPr>
          </a:lstStyle>
          <a:p>
            <a:r>
              <a:rPr lang="en-US" dirty="0" smtClean="0"/>
              <a:t>Add DIVIDER TITLE</a:t>
            </a:r>
            <a:endParaRPr lang="en-ZA" dirty="0"/>
          </a:p>
        </p:txBody>
      </p:sp>
    </p:spTree>
    <p:extLst>
      <p:ext uri="{BB962C8B-B14F-4D97-AF65-F5344CB8AC3E}">
        <p14:creationId xmlns:p14="http://schemas.microsoft.com/office/powerpoint/2010/main" val="16292920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1614486"/>
            <a:ext cx="5266650" cy="4659314"/>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6" name="Content Placeholder 2"/>
          <p:cNvSpPr>
            <a:spLocks noGrp="1"/>
          </p:cNvSpPr>
          <p:nvPr>
            <p:ph idx="11" hasCustomPrompt="1"/>
          </p:nvPr>
        </p:nvSpPr>
        <p:spPr>
          <a:xfrm>
            <a:off x="6230025" y="1614486"/>
            <a:ext cx="5266650" cy="4659314"/>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val="13422782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1614486"/>
            <a:ext cx="5266650" cy="4659314"/>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7" name="Picture Placeholder 4"/>
          <p:cNvSpPr>
            <a:spLocks noGrp="1"/>
          </p:cNvSpPr>
          <p:nvPr>
            <p:ph type="pic" sz="quarter" idx="13" hasCustomPrompt="1"/>
          </p:nvPr>
        </p:nvSpPr>
        <p:spPr>
          <a:xfrm>
            <a:off x="6228675" y="1592262"/>
            <a:ext cx="5267325" cy="4681537"/>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29512123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2 content, 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4343400"/>
            <a:ext cx="5266650" cy="19304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6" name="Content Placeholder 2"/>
          <p:cNvSpPr>
            <a:spLocks noGrp="1"/>
          </p:cNvSpPr>
          <p:nvPr>
            <p:ph idx="11" hasCustomPrompt="1"/>
          </p:nvPr>
        </p:nvSpPr>
        <p:spPr>
          <a:xfrm>
            <a:off x="6230025" y="4343400"/>
            <a:ext cx="5266650" cy="19304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Picture Placeholder 4"/>
          <p:cNvSpPr>
            <a:spLocks noGrp="1"/>
          </p:cNvSpPr>
          <p:nvPr>
            <p:ph type="pic" sz="quarter" idx="12" hasCustomPrompt="1"/>
          </p:nvPr>
        </p:nvSpPr>
        <p:spPr>
          <a:xfrm>
            <a:off x="695325" y="1592263"/>
            <a:ext cx="5267325" cy="2474292"/>
          </a:xfrm>
        </p:spPr>
        <p:txBody>
          <a:bodyPr/>
          <a:lstStyle>
            <a:lvl1pPr marL="0" indent="0">
              <a:buNone/>
              <a:defRPr/>
            </a:lvl1pPr>
          </a:lstStyle>
          <a:p>
            <a:r>
              <a:rPr lang="en-ZA" dirty="0" smtClean="0"/>
              <a:t>Add picture</a:t>
            </a:r>
            <a:endParaRPr lang="en-ZA" dirty="0"/>
          </a:p>
        </p:txBody>
      </p:sp>
      <p:sp>
        <p:nvSpPr>
          <p:cNvPr id="9" name="Picture Placeholder 4"/>
          <p:cNvSpPr>
            <a:spLocks noGrp="1"/>
          </p:cNvSpPr>
          <p:nvPr>
            <p:ph type="pic" sz="quarter" idx="13" hasCustomPrompt="1"/>
          </p:nvPr>
        </p:nvSpPr>
        <p:spPr>
          <a:xfrm>
            <a:off x="6228675" y="1592263"/>
            <a:ext cx="5267325" cy="2474292"/>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10375382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3 content, 3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5" name="Picture Placeholder 4"/>
          <p:cNvSpPr>
            <a:spLocks noGrp="1"/>
          </p:cNvSpPr>
          <p:nvPr>
            <p:ph type="pic" sz="quarter" idx="12" hasCustomPrompt="1"/>
          </p:nvPr>
        </p:nvSpPr>
        <p:spPr>
          <a:xfrm>
            <a:off x="695326" y="1592263"/>
            <a:ext cx="3419239" cy="2474292"/>
          </a:xfrm>
        </p:spPr>
        <p:txBody>
          <a:bodyPr/>
          <a:lstStyle>
            <a:lvl1pPr marL="0" indent="0">
              <a:buNone/>
              <a:defRPr/>
            </a:lvl1pPr>
          </a:lstStyle>
          <a:p>
            <a:r>
              <a:rPr lang="en-ZA" dirty="0" smtClean="0"/>
              <a:t>Add picture</a:t>
            </a:r>
            <a:endParaRPr lang="en-ZA" dirty="0"/>
          </a:p>
        </p:txBody>
      </p:sp>
      <p:sp>
        <p:nvSpPr>
          <p:cNvPr id="20" name="Content Placeholder 2"/>
          <p:cNvSpPr>
            <a:spLocks noGrp="1"/>
          </p:cNvSpPr>
          <p:nvPr>
            <p:ph idx="13" hasCustomPrompt="1"/>
          </p:nvPr>
        </p:nvSpPr>
        <p:spPr>
          <a:xfrm>
            <a:off x="4387055"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1" name="Picture Placeholder 4"/>
          <p:cNvSpPr>
            <a:spLocks noGrp="1"/>
          </p:cNvSpPr>
          <p:nvPr>
            <p:ph type="pic" sz="quarter" idx="14" hasCustomPrompt="1"/>
          </p:nvPr>
        </p:nvSpPr>
        <p:spPr>
          <a:xfrm>
            <a:off x="4386381" y="1592263"/>
            <a:ext cx="3419239" cy="2474292"/>
          </a:xfrm>
        </p:spPr>
        <p:txBody>
          <a:bodyPr/>
          <a:lstStyle>
            <a:lvl1pPr marL="0" indent="0">
              <a:buNone/>
              <a:defRPr/>
            </a:lvl1pPr>
          </a:lstStyle>
          <a:p>
            <a:r>
              <a:rPr lang="en-ZA" dirty="0" smtClean="0"/>
              <a:t>Add picture</a:t>
            </a:r>
            <a:endParaRPr lang="en-ZA" dirty="0"/>
          </a:p>
        </p:txBody>
      </p:sp>
      <p:sp>
        <p:nvSpPr>
          <p:cNvPr id="22" name="Content Placeholder 2"/>
          <p:cNvSpPr>
            <a:spLocks noGrp="1"/>
          </p:cNvSpPr>
          <p:nvPr>
            <p:ph idx="15" hasCustomPrompt="1"/>
          </p:nvPr>
        </p:nvSpPr>
        <p:spPr>
          <a:xfrm>
            <a:off x="807811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23" name="Picture Placeholder 4"/>
          <p:cNvSpPr>
            <a:spLocks noGrp="1"/>
          </p:cNvSpPr>
          <p:nvPr>
            <p:ph type="pic" sz="quarter" idx="16" hasCustomPrompt="1"/>
          </p:nvPr>
        </p:nvSpPr>
        <p:spPr>
          <a:xfrm>
            <a:off x="8077436" y="1592263"/>
            <a:ext cx="3419239" cy="2474292"/>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16476042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1614486"/>
            <a:ext cx="6085800" cy="2034405"/>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Freeform 4"/>
          <p:cNvSpPr/>
          <p:nvPr userDrawn="1"/>
        </p:nvSpPr>
        <p:spPr>
          <a:xfrm>
            <a:off x="-8709" y="3648891"/>
            <a:ext cx="6627223" cy="3209109"/>
          </a:xfrm>
          <a:custGeom>
            <a:avLst/>
            <a:gdLst>
              <a:gd name="connsiteX0" fmla="*/ 0 w 6627223"/>
              <a:gd name="connsiteY0" fmla="*/ 0 h 3222172"/>
              <a:gd name="connsiteX1" fmla="*/ 6627223 w 6627223"/>
              <a:gd name="connsiteY1" fmla="*/ 3222172 h 3222172"/>
              <a:gd name="connsiteX2" fmla="*/ 0 w 6627223"/>
              <a:gd name="connsiteY2" fmla="*/ 3222172 h 3222172"/>
              <a:gd name="connsiteX3" fmla="*/ 0 w 6627223"/>
              <a:gd name="connsiteY3" fmla="*/ 0 h 3222172"/>
            </a:gdLst>
            <a:ahLst/>
            <a:cxnLst>
              <a:cxn ang="0">
                <a:pos x="connsiteX0" y="connsiteY0"/>
              </a:cxn>
              <a:cxn ang="0">
                <a:pos x="connsiteX1" y="connsiteY1"/>
              </a:cxn>
              <a:cxn ang="0">
                <a:pos x="connsiteX2" y="connsiteY2"/>
              </a:cxn>
              <a:cxn ang="0">
                <a:pos x="connsiteX3" y="connsiteY3"/>
              </a:cxn>
            </a:cxnLst>
            <a:rect l="l" t="t" r="r" b="b"/>
            <a:pathLst>
              <a:path w="6627223" h="3222172">
                <a:moveTo>
                  <a:pt x="0" y="0"/>
                </a:moveTo>
                <a:lnTo>
                  <a:pt x="6627223" y="3222172"/>
                </a:lnTo>
                <a:lnTo>
                  <a:pt x="0" y="3222172"/>
                </a:lnTo>
                <a:lnTo>
                  <a:pt x="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13"/>
          <p:cNvSpPr>
            <a:spLocks noGrp="1"/>
          </p:cNvSpPr>
          <p:nvPr>
            <p:ph type="pic" sz="quarter" idx="10" hasCustomPrompt="1"/>
          </p:nvPr>
        </p:nvSpPr>
        <p:spPr>
          <a:xfrm>
            <a:off x="4864426" y="1722428"/>
            <a:ext cx="7346623" cy="4542663"/>
          </a:xfrm>
          <a:custGeom>
            <a:avLst/>
            <a:gdLst>
              <a:gd name="connsiteX0" fmla="*/ 7346623 w 7346623"/>
              <a:gd name="connsiteY0" fmla="*/ 0 h 4542663"/>
              <a:gd name="connsiteX1" fmla="*/ 7346623 w 7346623"/>
              <a:gd name="connsiteY1" fmla="*/ 4542663 h 4542663"/>
              <a:gd name="connsiteX2" fmla="*/ 1930633 w 7346623"/>
              <a:gd name="connsiteY2" fmla="*/ 4542663 h 4542663"/>
              <a:gd name="connsiteX3" fmla="*/ 0 w 7346623"/>
              <a:gd name="connsiteY3" fmla="*/ 3597047 h 4542663"/>
              <a:gd name="connsiteX4" fmla="*/ 0 w 7346623"/>
              <a:gd name="connsiteY4" fmla="*/ 3575946 h 454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6623" h="4542663">
                <a:moveTo>
                  <a:pt x="7346623" y="0"/>
                </a:moveTo>
                <a:lnTo>
                  <a:pt x="7346623" y="4542663"/>
                </a:lnTo>
                <a:lnTo>
                  <a:pt x="1930633" y="4542663"/>
                </a:lnTo>
                <a:lnTo>
                  <a:pt x="0" y="3597047"/>
                </a:lnTo>
                <a:lnTo>
                  <a:pt x="0" y="3575946"/>
                </a:lnTo>
                <a:close/>
              </a:path>
            </a:pathLst>
          </a:custGeom>
        </p:spPr>
        <p:txBody>
          <a:bodyPr wrap="square" anchor="ctr">
            <a:noAutofit/>
          </a:bodyPr>
          <a:lstStyle>
            <a:lvl1pPr marL="0" indent="0" algn="ctr">
              <a:buNone/>
              <a:defRPr/>
            </a:lvl1pPr>
          </a:lstStyle>
          <a:p>
            <a:r>
              <a:rPr lang="en-ZA" dirty="0" smtClean="0"/>
              <a:t>Add picture</a:t>
            </a:r>
            <a:endParaRPr lang="en-ZA" dirty="0"/>
          </a:p>
        </p:txBody>
      </p:sp>
    </p:spTree>
    <p:extLst>
      <p:ext uri="{BB962C8B-B14F-4D97-AF65-F5344CB8AC3E}">
        <p14:creationId xmlns:p14="http://schemas.microsoft.com/office/powerpoint/2010/main" val="2300341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s blee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 y="1592263"/>
            <a:ext cx="6026332" cy="5265736"/>
          </a:xfrm>
          <a:prstGeom prst="rect">
            <a:avLst/>
          </a:prstGeom>
          <a:noFill/>
        </p:spPr>
        <p:txBody>
          <a:bodyPr anchor="ctr"/>
          <a:lstStyle>
            <a:lvl1pPr marL="0" indent="0" algn="ctr">
              <a:buNone/>
              <a:defRPr sz="1600"/>
            </a:lvl1pPr>
          </a:lstStyle>
          <a:p>
            <a:pPr lvl="0" algn="ctr"/>
            <a:r>
              <a:rPr lang="en-ZA" sz="1500" dirty="0" smtClean="0"/>
              <a:t>Add picture</a:t>
            </a:r>
            <a:endParaRPr lang="en-ZA" dirty="0"/>
          </a:p>
        </p:txBody>
      </p:sp>
      <p:sp>
        <p:nvSpPr>
          <p:cNvPr id="14" name="Picture Placeholder 7"/>
          <p:cNvSpPr>
            <a:spLocks noGrp="1"/>
          </p:cNvSpPr>
          <p:nvPr>
            <p:ph type="pic" sz="quarter" idx="16" hasCustomPrompt="1"/>
          </p:nvPr>
        </p:nvSpPr>
        <p:spPr>
          <a:xfrm>
            <a:off x="6165668" y="1592263"/>
            <a:ext cx="6026332" cy="5265736"/>
          </a:xfrm>
          <a:prstGeom prst="rect">
            <a:avLst/>
          </a:prstGeom>
          <a:noFill/>
        </p:spPr>
        <p:txBody>
          <a:bodyPr anchor="ctr"/>
          <a:lstStyle>
            <a:lvl1pPr marL="0" indent="0" algn="ctr">
              <a:buNone/>
              <a:defRPr sz="1400"/>
            </a:lvl1pPr>
          </a:lstStyle>
          <a:p>
            <a:pPr lvl="0" algn="ctr"/>
            <a:r>
              <a:rPr lang="en-ZA" sz="1500" dirty="0" smtClean="0"/>
              <a:t>Add picture</a:t>
            </a:r>
            <a:endParaRPr lang="en-ZA" dirty="0"/>
          </a:p>
        </p:txBody>
      </p:sp>
      <p:sp>
        <p:nvSpPr>
          <p:cNvPr id="5"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Tree>
    <p:extLst>
      <p:ext uri="{BB962C8B-B14F-4D97-AF65-F5344CB8AC3E}">
        <p14:creationId xmlns:p14="http://schemas.microsoft.com/office/powerpoint/2010/main" val="20183607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roduct collage bleed">
    <p:spTree>
      <p:nvGrpSpPr>
        <p:cNvPr id="1" name=""/>
        <p:cNvGrpSpPr/>
        <p:nvPr/>
      </p:nvGrpSpPr>
      <p:grpSpPr>
        <a:xfrm>
          <a:off x="0" y="0"/>
          <a:ext cx="0" cy="0"/>
          <a:chOff x="0" y="0"/>
          <a:chExt cx="0" cy="0"/>
        </a:xfrm>
      </p:grpSpPr>
      <p:sp>
        <p:nvSpPr>
          <p:cNvPr id="15" name="Picture Placeholder 7"/>
          <p:cNvSpPr>
            <a:spLocks noGrp="1"/>
          </p:cNvSpPr>
          <p:nvPr>
            <p:ph type="pic" sz="quarter" idx="22" hasCustomPrompt="1"/>
          </p:nvPr>
        </p:nvSpPr>
        <p:spPr>
          <a:xfrm>
            <a:off x="3941479" y="1592263"/>
            <a:ext cx="2328794" cy="2249889"/>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17" name="Picture Placeholder 7"/>
          <p:cNvSpPr>
            <a:spLocks noGrp="1"/>
          </p:cNvSpPr>
          <p:nvPr>
            <p:ph type="pic" sz="quarter" idx="23" hasCustomPrompt="1"/>
          </p:nvPr>
        </p:nvSpPr>
        <p:spPr>
          <a:xfrm>
            <a:off x="0" y="1592263"/>
            <a:ext cx="3823063" cy="5265737"/>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18" name="Picture Placeholder 7"/>
          <p:cNvSpPr>
            <a:spLocks noGrp="1"/>
          </p:cNvSpPr>
          <p:nvPr>
            <p:ph type="pic" sz="quarter" idx="24" hasCustomPrompt="1"/>
          </p:nvPr>
        </p:nvSpPr>
        <p:spPr>
          <a:xfrm>
            <a:off x="3941478" y="3963578"/>
            <a:ext cx="4723447" cy="2894421"/>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7" name="Picture Placeholder 7"/>
          <p:cNvSpPr>
            <a:spLocks noGrp="1"/>
          </p:cNvSpPr>
          <p:nvPr>
            <p:ph type="pic" sz="quarter" idx="25" hasCustomPrompt="1"/>
          </p:nvPr>
        </p:nvSpPr>
        <p:spPr>
          <a:xfrm>
            <a:off x="8783342" y="1592264"/>
            <a:ext cx="3408658" cy="526573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11" name="Picture Placeholder 7"/>
          <p:cNvSpPr>
            <a:spLocks noGrp="1"/>
          </p:cNvSpPr>
          <p:nvPr>
            <p:ph type="pic" sz="quarter" idx="26" hasCustomPrompt="1"/>
          </p:nvPr>
        </p:nvSpPr>
        <p:spPr>
          <a:xfrm>
            <a:off x="6388689" y="1592263"/>
            <a:ext cx="2276237" cy="2249889"/>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9"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Tree>
    <p:extLst>
      <p:ext uri="{BB962C8B-B14F-4D97-AF65-F5344CB8AC3E}">
        <p14:creationId xmlns:p14="http://schemas.microsoft.com/office/powerpoint/2010/main" val="23609386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24" name="Picture Placeholder 7"/>
          <p:cNvSpPr>
            <a:spLocks noGrp="1"/>
          </p:cNvSpPr>
          <p:nvPr>
            <p:ph type="pic" sz="quarter" idx="25" hasCustomPrompt="1"/>
          </p:nvPr>
        </p:nvSpPr>
        <p:spPr>
          <a:xfrm>
            <a:off x="696000" y="1592263"/>
            <a:ext cx="5339262"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25" name="Picture Placeholder 7"/>
          <p:cNvSpPr>
            <a:spLocks noGrp="1"/>
          </p:cNvSpPr>
          <p:nvPr>
            <p:ph type="pic" sz="quarter" idx="26" hasCustomPrompt="1"/>
          </p:nvPr>
        </p:nvSpPr>
        <p:spPr>
          <a:xfrm>
            <a:off x="6138776" y="1592263"/>
            <a:ext cx="5357224"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9"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20" name="Picture Placeholder 7"/>
          <p:cNvSpPr>
            <a:spLocks noGrp="1"/>
          </p:cNvSpPr>
          <p:nvPr>
            <p:ph type="pic" sz="quarter" idx="27" hasCustomPrompt="1"/>
          </p:nvPr>
        </p:nvSpPr>
        <p:spPr>
          <a:xfrm>
            <a:off x="696000" y="3994514"/>
            <a:ext cx="5339262"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
        <p:nvSpPr>
          <p:cNvPr id="21" name="Picture Placeholder 7"/>
          <p:cNvSpPr>
            <a:spLocks noGrp="1"/>
          </p:cNvSpPr>
          <p:nvPr>
            <p:ph type="pic" sz="quarter" idx="28" hasCustomPrompt="1"/>
          </p:nvPr>
        </p:nvSpPr>
        <p:spPr>
          <a:xfrm>
            <a:off x="6138776" y="3994514"/>
            <a:ext cx="5357224" cy="2279286"/>
          </a:xfrm>
          <a:prstGeom prst="rect">
            <a:avLst/>
          </a:prstGeom>
          <a:noFill/>
        </p:spPr>
        <p:txBody>
          <a:bodyPr anchor="ctr"/>
          <a:lstStyle>
            <a:lvl1pPr marL="0" indent="0" algn="ctr" defTabSz="685800" rtl="0" eaLnBrk="1" latinLnBrk="0" hangingPunct="1">
              <a:lnSpc>
                <a:spcPct val="90000"/>
              </a:lnSpc>
              <a:spcBef>
                <a:spcPts val="750"/>
              </a:spcBef>
              <a:buFont typeface="Arial" panose="020B0604020202020204" pitchFamily="34" charset="0"/>
              <a:buNone/>
              <a:defRPr lang="en-ZA" sz="1400" kern="1200" dirty="0">
                <a:solidFill>
                  <a:schemeClr val="tx1"/>
                </a:solidFill>
                <a:latin typeface="+mn-lt"/>
                <a:ea typeface="+mn-ea"/>
                <a:cs typeface="+mn-cs"/>
              </a:defRPr>
            </a:lvl1pPr>
          </a:lstStyle>
          <a:p>
            <a:pPr lvl="0" algn="ctr"/>
            <a:r>
              <a:rPr lang="en-ZA" sz="1500" dirty="0" smtClean="0"/>
              <a:t>Add picture</a:t>
            </a:r>
            <a:endParaRPr lang="en-ZA" dirty="0"/>
          </a:p>
        </p:txBody>
      </p:sp>
    </p:spTree>
    <p:extLst>
      <p:ext uri="{BB962C8B-B14F-4D97-AF65-F5344CB8AC3E}">
        <p14:creationId xmlns:p14="http://schemas.microsoft.com/office/powerpoint/2010/main" val="40880474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left chart right">
    <p:spTree>
      <p:nvGrpSpPr>
        <p:cNvPr id="1" name=""/>
        <p:cNvGrpSpPr/>
        <p:nvPr/>
      </p:nvGrpSpPr>
      <p:grpSpPr>
        <a:xfrm>
          <a:off x="0" y="0"/>
          <a:ext cx="0" cy="0"/>
          <a:chOff x="0" y="0"/>
          <a:chExt cx="0" cy="0"/>
        </a:xfrm>
      </p:grpSpPr>
      <p:sp>
        <p:nvSpPr>
          <p:cNvPr id="11" name="Chart Placeholder 10"/>
          <p:cNvSpPr>
            <a:spLocks noGrp="1"/>
          </p:cNvSpPr>
          <p:nvPr>
            <p:ph type="chart" sz="quarter" idx="18" hasCustomPrompt="1"/>
          </p:nvPr>
        </p:nvSpPr>
        <p:spPr>
          <a:xfrm>
            <a:off x="6265346" y="1592264"/>
            <a:ext cx="5231330" cy="4656404"/>
          </a:xfrm>
          <a:prstGeom prst="rect">
            <a:avLst/>
          </a:prstGeom>
          <a:noFill/>
        </p:spPr>
        <p:txBody>
          <a:bodyPr anchor="ctr"/>
          <a:lstStyle>
            <a:lvl1pPr marL="0" indent="0" algn="ctr">
              <a:buNone/>
              <a:defRPr sz="1600"/>
            </a:lvl1pPr>
          </a:lstStyle>
          <a:p>
            <a:r>
              <a:rPr lang="en-ZA" dirty="0" smtClean="0"/>
              <a:t>Click to add chart</a:t>
            </a:r>
            <a:endParaRPr lang="en-ZA" dirty="0"/>
          </a:p>
        </p:txBody>
      </p:sp>
      <p:sp>
        <p:nvSpPr>
          <p:cNvPr id="10" name="Text Placeholder 11"/>
          <p:cNvSpPr>
            <a:spLocks noGrp="1"/>
          </p:cNvSpPr>
          <p:nvPr>
            <p:ph type="body" sz="quarter" idx="15" hasCustomPrompt="1"/>
          </p:nvPr>
        </p:nvSpPr>
        <p:spPr>
          <a:xfrm>
            <a:off x="695325" y="1592263"/>
            <a:ext cx="5418092" cy="270025"/>
          </a:xfrm>
          <a:prstGeom prst="rect">
            <a:avLst/>
          </a:prstGeom>
        </p:spPr>
        <p:txBody>
          <a:bodyPr/>
          <a:lstStyle>
            <a:lvl1pPr marL="0" indent="0">
              <a:buNone/>
              <a:defRPr sz="1600" b="1" i="0" baseline="0">
                <a:solidFill>
                  <a:schemeClr val="tx2"/>
                </a:solidFill>
              </a:defRPr>
            </a:lvl1pPr>
            <a:lvl2pPr marL="342900" indent="0">
              <a:buNone/>
              <a:defRPr sz="1050" b="1" i="1">
                <a:solidFill>
                  <a:schemeClr val="accent1"/>
                </a:solidFill>
              </a:defRPr>
            </a:lvl2pPr>
            <a:lvl3pPr marL="685800" indent="0">
              <a:buNone/>
              <a:defRPr sz="1050" b="1" i="1">
                <a:solidFill>
                  <a:schemeClr val="accent1"/>
                </a:solidFill>
              </a:defRPr>
            </a:lvl3pPr>
            <a:lvl4pPr marL="1028700" indent="0">
              <a:buNone/>
              <a:defRPr sz="1050" b="1" i="1">
                <a:solidFill>
                  <a:schemeClr val="accent1"/>
                </a:solidFill>
              </a:defRPr>
            </a:lvl4pPr>
            <a:lvl5pPr marL="1371600" indent="0">
              <a:buNone/>
              <a:defRPr sz="1050" b="1" i="1">
                <a:solidFill>
                  <a:schemeClr val="accent1"/>
                </a:solidFill>
              </a:defRPr>
            </a:lvl5pPr>
          </a:lstStyle>
          <a:p>
            <a:pPr lvl="0"/>
            <a:r>
              <a:rPr lang="en-US" dirty="0" smtClean="0"/>
              <a:t>Add paragraph title</a:t>
            </a:r>
          </a:p>
        </p:txBody>
      </p:sp>
      <p:sp>
        <p:nvSpPr>
          <p:cNvPr id="12" name="Text Placeholder 3"/>
          <p:cNvSpPr>
            <a:spLocks noGrp="1"/>
          </p:cNvSpPr>
          <p:nvPr>
            <p:ph type="body" sz="quarter" idx="20" hasCustomPrompt="1"/>
          </p:nvPr>
        </p:nvSpPr>
        <p:spPr>
          <a:xfrm>
            <a:off x="695326" y="1937305"/>
            <a:ext cx="5418092" cy="4330145"/>
          </a:xfr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ZA" dirty="0"/>
            </a:lvl5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9"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13"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Tree>
    <p:extLst>
      <p:ext uri="{BB962C8B-B14F-4D97-AF65-F5344CB8AC3E}">
        <p14:creationId xmlns:p14="http://schemas.microsoft.com/office/powerpoint/2010/main" val="2515895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able Placeholder 7"/>
          <p:cNvSpPr>
            <a:spLocks noGrp="1"/>
          </p:cNvSpPr>
          <p:nvPr>
            <p:ph type="tbl" sz="quarter" idx="13" hasCustomPrompt="1"/>
          </p:nvPr>
        </p:nvSpPr>
        <p:spPr>
          <a:xfrm>
            <a:off x="695326" y="1592263"/>
            <a:ext cx="10801350" cy="4681537"/>
          </a:xfrm>
          <a:prstGeom prst="rect">
            <a:avLst/>
          </a:prstGeom>
          <a:noFill/>
        </p:spPr>
        <p:txBody>
          <a:bodyPr anchor="ctr"/>
          <a:lstStyle>
            <a:lvl1pPr marL="0" indent="0" algn="ctr">
              <a:buNone/>
              <a:defRPr sz="1600"/>
            </a:lvl1pPr>
          </a:lstStyle>
          <a:p>
            <a:pPr lvl="0" algn="ctr"/>
            <a:r>
              <a:rPr lang="en-ZA" sz="1500" dirty="0" smtClean="0"/>
              <a:t>Add table</a:t>
            </a:r>
            <a:endParaRPr lang="en-ZA" dirty="0"/>
          </a:p>
        </p:txBody>
      </p:sp>
      <p:sp>
        <p:nvSpPr>
          <p:cNvPr id="7"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9"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Tree>
    <p:extLst>
      <p:ext uri="{BB962C8B-B14F-4D97-AF65-F5344CB8AC3E}">
        <p14:creationId xmlns:p14="http://schemas.microsoft.com/office/powerpoint/2010/main" val="3324298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9" name="Freeform 18"/>
          <p:cNvSpPr/>
          <p:nvPr userDrawn="1"/>
        </p:nvSpPr>
        <p:spPr>
          <a:xfrm>
            <a:off x="0" y="0"/>
            <a:ext cx="10166120" cy="6862354"/>
          </a:xfrm>
          <a:custGeom>
            <a:avLst/>
            <a:gdLst>
              <a:gd name="connsiteX0" fmla="*/ 0 w 10166120"/>
              <a:gd name="connsiteY0" fmla="*/ 0 h 6862354"/>
              <a:gd name="connsiteX1" fmla="*/ 3303766 w 10166120"/>
              <a:gd name="connsiteY1" fmla="*/ 0 h 6862354"/>
              <a:gd name="connsiteX2" fmla="*/ 10166120 w 10166120"/>
              <a:gd name="connsiteY2" fmla="*/ 3326674 h 6862354"/>
              <a:gd name="connsiteX3" fmla="*/ 2807377 w 10166120"/>
              <a:gd name="connsiteY3" fmla="*/ 6862354 h 6862354"/>
              <a:gd name="connsiteX4" fmla="*/ 0 w 10166120"/>
              <a:gd name="connsiteY4" fmla="*/ 6862354 h 686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120" h="6862354">
                <a:moveTo>
                  <a:pt x="0" y="0"/>
                </a:moveTo>
                <a:lnTo>
                  <a:pt x="3303766" y="0"/>
                </a:lnTo>
                <a:lnTo>
                  <a:pt x="10166120" y="3326674"/>
                </a:lnTo>
                <a:lnTo>
                  <a:pt x="2807377" y="6862354"/>
                </a:lnTo>
                <a:lnTo>
                  <a:pt x="0" y="6862354"/>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reeform 11"/>
          <p:cNvSpPr/>
          <p:nvPr userDrawn="1"/>
        </p:nvSpPr>
        <p:spPr>
          <a:xfrm>
            <a:off x="6435634" y="2717074"/>
            <a:ext cx="5756366" cy="4136572"/>
          </a:xfrm>
          <a:custGeom>
            <a:avLst/>
            <a:gdLst>
              <a:gd name="connsiteX0" fmla="*/ 5747657 w 5756366"/>
              <a:gd name="connsiteY0" fmla="*/ 0 h 4136572"/>
              <a:gd name="connsiteX1" fmla="*/ 5756366 w 5756366"/>
              <a:gd name="connsiteY1" fmla="*/ 919261 h 4136572"/>
              <a:gd name="connsiteX2" fmla="*/ 5756366 w 5756366"/>
              <a:gd name="connsiteY2" fmla="*/ 4136572 h 4136572"/>
              <a:gd name="connsiteX3" fmla="*/ 2778035 w 5756366"/>
              <a:gd name="connsiteY3" fmla="*/ 4136572 h 4136572"/>
              <a:gd name="connsiteX4" fmla="*/ 0 w 5756366"/>
              <a:gd name="connsiteY4" fmla="*/ 2778035 h 413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366" h="4136572">
                <a:moveTo>
                  <a:pt x="5747657" y="0"/>
                </a:moveTo>
                <a:lnTo>
                  <a:pt x="5756366" y="919261"/>
                </a:lnTo>
                <a:lnTo>
                  <a:pt x="5756366" y="4136572"/>
                </a:lnTo>
                <a:lnTo>
                  <a:pt x="2778035" y="4136572"/>
                </a:lnTo>
                <a:lnTo>
                  <a:pt x="0" y="2778035"/>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userDrawn="1"/>
        </p:nvSpPr>
        <p:spPr>
          <a:xfrm>
            <a:off x="3666309" y="5712823"/>
            <a:ext cx="4711337" cy="1149531"/>
          </a:xfrm>
          <a:custGeom>
            <a:avLst/>
            <a:gdLst>
              <a:gd name="connsiteX0" fmla="*/ 0 w 4711337"/>
              <a:gd name="connsiteY0" fmla="*/ 1149531 h 1149531"/>
              <a:gd name="connsiteX1" fmla="*/ 4711337 w 4711337"/>
              <a:gd name="connsiteY1" fmla="*/ 1149531 h 1149531"/>
              <a:gd name="connsiteX2" fmla="*/ 2360022 w 4711337"/>
              <a:gd name="connsiteY2" fmla="*/ 0 h 1149531"/>
              <a:gd name="connsiteX3" fmla="*/ 0 w 4711337"/>
              <a:gd name="connsiteY3" fmla="*/ 1149531 h 1149531"/>
            </a:gdLst>
            <a:ahLst/>
            <a:cxnLst>
              <a:cxn ang="0">
                <a:pos x="connsiteX0" y="connsiteY0"/>
              </a:cxn>
              <a:cxn ang="0">
                <a:pos x="connsiteX1" y="connsiteY1"/>
              </a:cxn>
              <a:cxn ang="0">
                <a:pos x="connsiteX2" y="connsiteY2"/>
              </a:cxn>
              <a:cxn ang="0">
                <a:pos x="connsiteX3" y="connsiteY3"/>
              </a:cxn>
            </a:cxnLst>
            <a:rect l="l" t="t" r="r" b="b"/>
            <a:pathLst>
              <a:path w="4711337" h="1149531">
                <a:moveTo>
                  <a:pt x="0" y="1149531"/>
                </a:moveTo>
                <a:lnTo>
                  <a:pt x="4711337" y="1149531"/>
                </a:lnTo>
                <a:lnTo>
                  <a:pt x="2360022" y="0"/>
                </a:lnTo>
                <a:lnTo>
                  <a:pt x="0" y="114953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475" y="450664"/>
            <a:ext cx="2064982" cy="1811387"/>
          </a:xfrm>
          <a:prstGeom prst="rect">
            <a:avLst/>
          </a:prstGeom>
        </p:spPr>
      </p:pic>
      <p:sp>
        <p:nvSpPr>
          <p:cNvPr id="4" name="TextBox 3"/>
          <p:cNvSpPr txBox="1"/>
          <p:nvPr userDrawn="1"/>
        </p:nvSpPr>
        <p:spPr>
          <a:xfrm>
            <a:off x="896983" y="3041408"/>
            <a:ext cx="3056709" cy="583883"/>
          </a:xfrm>
          <a:prstGeom prst="rect">
            <a:avLst/>
          </a:prstGeom>
        </p:spPr>
        <p:txBody>
          <a:bodyPr vert="horz" lIns="0" tIns="0" rIns="0" bIns="0" rtlCol="0" anchor="ctr">
            <a:noAutofit/>
          </a:bodyPr>
          <a:lstStyle>
            <a:lvl1pPr>
              <a:lnSpc>
                <a:spcPct val="90000"/>
              </a:lnSpc>
              <a:spcBef>
                <a:spcPts val="0"/>
              </a:spcBef>
              <a:buNone/>
              <a:defRPr sz="3000" b="1" cap="all" baseline="0">
                <a:solidFill>
                  <a:schemeClr val="bg1"/>
                </a:solidFill>
                <a:latin typeface="+mj-lt"/>
                <a:ea typeface="+mj-ea"/>
                <a:cs typeface="+mj-cs"/>
              </a:defRPr>
            </a:lvl1pPr>
          </a:lstStyle>
          <a:p>
            <a:pPr lvl="0"/>
            <a:r>
              <a:rPr lang="en-US" dirty="0" smtClean="0"/>
              <a:t>THANK YOU</a:t>
            </a:r>
            <a:endParaRPr lang="en-ZA" dirty="0"/>
          </a:p>
        </p:txBody>
      </p:sp>
    </p:spTree>
    <p:extLst>
      <p:ext uri="{BB962C8B-B14F-4D97-AF65-F5344CB8AC3E}">
        <p14:creationId xmlns:p14="http://schemas.microsoft.com/office/powerpoint/2010/main" val="17508504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picture top text below">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96000" y="737372"/>
            <a:ext cx="10800000" cy="415925"/>
          </a:xfrm>
        </p:spPr>
        <p:txBody>
          <a:bodyPr/>
          <a:lstStyle>
            <a:lvl1pPr>
              <a:defRPr/>
            </a:lvl1pPr>
          </a:lstStyle>
          <a:p>
            <a:r>
              <a:rPr lang="en-US" dirty="0" smtClean="0"/>
              <a:t>Add slide title</a:t>
            </a:r>
            <a:endParaRPr lang="en-ZA" dirty="0"/>
          </a:p>
        </p:txBody>
      </p:sp>
      <p:sp>
        <p:nvSpPr>
          <p:cNvPr id="11" name="Content Placeholder 2"/>
          <p:cNvSpPr>
            <a:spLocks noGrp="1"/>
          </p:cNvSpPr>
          <p:nvPr>
            <p:ph idx="1" hasCustomPrompt="1"/>
          </p:nvPr>
        </p:nvSpPr>
        <p:spPr>
          <a:xfrm>
            <a:off x="69600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13" name="Picture Placeholder 4"/>
          <p:cNvSpPr>
            <a:spLocks noGrp="1"/>
          </p:cNvSpPr>
          <p:nvPr>
            <p:ph type="pic" sz="quarter" idx="12" hasCustomPrompt="1"/>
          </p:nvPr>
        </p:nvSpPr>
        <p:spPr>
          <a:xfrm>
            <a:off x="695326" y="1592263"/>
            <a:ext cx="3419239" cy="2474292"/>
          </a:xfrm>
        </p:spPr>
        <p:txBody>
          <a:bodyPr/>
          <a:lstStyle>
            <a:lvl1pPr marL="0" indent="0">
              <a:buNone/>
              <a:defRPr/>
            </a:lvl1pPr>
          </a:lstStyle>
          <a:p>
            <a:r>
              <a:rPr lang="en-ZA" dirty="0" smtClean="0"/>
              <a:t>Add picture</a:t>
            </a:r>
            <a:endParaRPr lang="en-ZA" dirty="0"/>
          </a:p>
        </p:txBody>
      </p:sp>
      <p:sp>
        <p:nvSpPr>
          <p:cNvPr id="14" name="Content Placeholder 2"/>
          <p:cNvSpPr>
            <a:spLocks noGrp="1"/>
          </p:cNvSpPr>
          <p:nvPr>
            <p:ph idx="13" hasCustomPrompt="1"/>
          </p:nvPr>
        </p:nvSpPr>
        <p:spPr>
          <a:xfrm>
            <a:off x="4387055"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5" name="Picture Placeholder 4"/>
          <p:cNvSpPr>
            <a:spLocks noGrp="1"/>
          </p:cNvSpPr>
          <p:nvPr>
            <p:ph type="pic" sz="quarter" idx="14" hasCustomPrompt="1"/>
          </p:nvPr>
        </p:nvSpPr>
        <p:spPr>
          <a:xfrm>
            <a:off x="4386381" y="1592263"/>
            <a:ext cx="3419239" cy="2474292"/>
          </a:xfrm>
        </p:spPr>
        <p:txBody>
          <a:bodyPr/>
          <a:lstStyle>
            <a:lvl1pPr marL="0" indent="0">
              <a:buNone/>
              <a:defRPr/>
            </a:lvl1pPr>
          </a:lstStyle>
          <a:p>
            <a:r>
              <a:rPr lang="en-ZA" dirty="0" smtClean="0"/>
              <a:t>Add picture</a:t>
            </a:r>
            <a:endParaRPr lang="en-ZA" dirty="0"/>
          </a:p>
        </p:txBody>
      </p:sp>
      <p:sp>
        <p:nvSpPr>
          <p:cNvPr id="16" name="Content Placeholder 2"/>
          <p:cNvSpPr>
            <a:spLocks noGrp="1"/>
          </p:cNvSpPr>
          <p:nvPr>
            <p:ph idx="15" hasCustomPrompt="1"/>
          </p:nvPr>
        </p:nvSpPr>
        <p:spPr>
          <a:xfrm>
            <a:off x="8078110" y="4267200"/>
            <a:ext cx="3418800" cy="2006600"/>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7" name="Picture Placeholder 4"/>
          <p:cNvSpPr>
            <a:spLocks noGrp="1"/>
          </p:cNvSpPr>
          <p:nvPr>
            <p:ph type="pic" sz="quarter" idx="16" hasCustomPrompt="1"/>
          </p:nvPr>
        </p:nvSpPr>
        <p:spPr>
          <a:xfrm>
            <a:off x="8077436" y="1592263"/>
            <a:ext cx="3419239" cy="2474292"/>
          </a:xfrm>
        </p:spPr>
        <p:txBody>
          <a:bodyPr/>
          <a:lstStyle>
            <a:lvl1pPr marL="0" indent="0">
              <a:buNone/>
              <a:defRPr/>
            </a:lvl1pPr>
          </a:lstStyle>
          <a:p>
            <a:r>
              <a:rPr lang="en-ZA" dirty="0" smtClean="0"/>
              <a:t>Add picture</a:t>
            </a:r>
            <a:endParaRPr lang="en-ZA" dirty="0"/>
          </a:p>
        </p:txBody>
      </p:sp>
    </p:spTree>
    <p:extLst>
      <p:ext uri="{BB962C8B-B14F-4D97-AF65-F5344CB8AC3E}">
        <p14:creationId xmlns:p14="http://schemas.microsoft.com/office/powerpoint/2010/main" val="33560757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254205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2" name="Freeform 11"/>
          <p:cNvSpPr/>
          <p:nvPr userDrawn="1"/>
        </p:nvSpPr>
        <p:spPr>
          <a:xfrm>
            <a:off x="6435634" y="2717074"/>
            <a:ext cx="5756366" cy="4136572"/>
          </a:xfrm>
          <a:custGeom>
            <a:avLst/>
            <a:gdLst>
              <a:gd name="connsiteX0" fmla="*/ 5747657 w 5756366"/>
              <a:gd name="connsiteY0" fmla="*/ 0 h 4136572"/>
              <a:gd name="connsiteX1" fmla="*/ 5756366 w 5756366"/>
              <a:gd name="connsiteY1" fmla="*/ 919261 h 4136572"/>
              <a:gd name="connsiteX2" fmla="*/ 5756366 w 5756366"/>
              <a:gd name="connsiteY2" fmla="*/ 4136572 h 4136572"/>
              <a:gd name="connsiteX3" fmla="*/ 2778035 w 5756366"/>
              <a:gd name="connsiteY3" fmla="*/ 4136572 h 4136572"/>
              <a:gd name="connsiteX4" fmla="*/ 0 w 5756366"/>
              <a:gd name="connsiteY4" fmla="*/ 2778035 h 413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366" h="4136572">
                <a:moveTo>
                  <a:pt x="5747657" y="0"/>
                </a:moveTo>
                <a:lnTo>
                  <a:pt x="5756366" y="919261"/>
                </a:lnTo>
                <a:lnTo>
                  <a:pt x="5756366" y="4136572"/>
                </a:lnTo>
                <a:lnTo>
                  <a:pt x="2778035" y="4136572"/>
                </a:lnTo>
                <a:lnTo>
                  <a:pt x="0" y="2778035"/>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userDrawn="1"/>
        </p:nvSpPr>
        <p:spPr>
          <a:xfrm>
            <a:off x="3666309" y="5712823"/>
            <a:ext cx="4711337" cy="1149531"/>
          </a:xfrm>
          <a:custGeom>
            <a:avLst/>
            <a:gdLst>
              <a:gd name="connsiteX0" fmla="*/ 0 w 4711337"/>
              <a:gd name="connsiteY0" fmla="*/ 1149531 h 1149531"/>
              <a:gd name="connsiteX1" fmla="*/ 4711337 w 4711337"/>
              <a:gd name="connsiteY1" fmla="*/ 1149531 h 1149531"/>
              <a:gd name="connsiteX2" fmla="*/ 2360022 w 4711337"/>
              <a:gd name="connsiteY2" fmla="*/ 0 h 1149531"/>
              <a:gd name="connsiteX3" fmla="*/ 0 w 4711337"/>
              <a:gd name="connsiteY3" fmla="*/ 1149531 h 1149531"/>
            </a:gdLst>
            <a:ahLst/>
            <a:cxnLst>
              <a:cxn ang="0">
                <a:pos x="connsiteX0" y="connsiteY0"/>
              </a:cxn>
              <a:cxn ang="0">
                <a:pos x="connsiteX1" y="connsiteY1"/>
              </a:cxn>
              <a:cxn ang="0">
                <a:pos x="connsiteX2" y="connsiteY2"/>
              </a:cxn>
              <a:cxn ang="0">
                <a:pos x="connsiteX3" y="connsiteY3"/>
              </a:cxn>
            </a:cxnLst>
            <a:rect l="l" t="t" r="r" b="b"/>
            <a:pathLst>
              <a:path w="4711337" h="1149531">
                <a:moveTo>
                  <a:pt x="0" y="1149531"/>
                </a:moveTo>
                <a:lnTo>
                  <a:pt x="4711337" y="1149531"/>
                </a:lnTo>
                <a:lnTo>
                  <a:pt x="2360022" y="0"/>
                </a:lnTo>
                <a:lnTo>
                  <a:pt x="0" y="114953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5475" y="450664"/>
            <a:ext cx="2064982" cy="1811387"/>
          </a:xfrm>
          <a:prstGeom prst="rect">
            <a:avLst/>
          </a:prstGeom>
        </p:spPr>
      </p:pic>
      <p:sp>
        <p:nvSpPr>
          <p:cNvPr id="4" name="TextBox 3"/>
          <p:cNvSpPr txBox="1"/>
          <p:nvPr userDrawn="1"/>
        </p:nvSpPr>
        <p:spPr>
          <a:xfrm>
            <a:off x="896983" y="3041408"/>
            <a:ext cx="3056709" cy="583883"/>
          </a:xfrm>
          <a:prstGeom prst="rect">
            <a:avLst/>
          </a:prstGeom>
        </p:spPr>
        <p:txBody>
          <a:bodyPr vert="horz" lIns="0" tIns="0" rIns="0" bIns="0" rtlCol="0" anchor="ctr">
            <a:noAutofit/>
          </a:bodyPr>
          <a:lstStyle>
            <a:lvl1pPr>
              <a:lnSpc>
                <a:spcPct val="90000"/>
              </a:lnSpc>
              <a:spcBef>
                <a:spcPts val="0"/>
              </a:spcBef>
              <a:buNone/>
              <a:defRPr sz="3000" b="1" cap="all" baseline="0">
                <a:solidFill>
                  <a:schemeClr val="bg1"/>
                </a:solidFill>
                <a:latin typeface="+mj-lt"/>
                <a:ea typeface="+mj-ea"/>
                <a:cs typeface="+mj-cs"/>
              </a:defRPr>
            </a:lvl1pPr>
          </a:lstStyle>
          <a:p>
            <a:pPr lvl="0"/>
            <a:endParaRPr lang="en-ZA" dirty="0"/>
          </a:p>
        </p:txBody>
      </p:sp>
    </p:spTree>
    <p:extLst>
      <p:ext uri="{BB962C8B-B14F-4D97-AF65-F5344CB8AC3E}">
        <p14:creationId xmlns:p14="http://schemas.microsoft.com/office/powerpoint/2010/main" val="22611596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hank you">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867" y="5854261"/>
            <a:ext cx="829397" cy="727541"/>
          </a:xfrm>
          <a:prstGeom prst="rect">
            <a:avLst/>
          </a:prstGeom>
        </p:spPr>
      </p:pic>
      <p:sp>
        <p:nvSpPr>
          <p:cNvPr id="4" name="TextBox 3"/>
          <p:cNvSpPr txBox="1"/>
          <p:nvPr userDrawn="1"/>
        </p:nvSpPr>
        <p:spPr>
          <a:xfrm>
            <a:off x="896983" y="3041408"/>
            <a:ext cx="3056709" cy="583883"/>
          </a:xfrm>
          <a:prstGeom prst="rect">
            <a:avLst/>
          </a:prstGeom>
        </p:spPr>
        <p:txBody>
          <a:bodyPr vert="horz" lIns="0" tIns="0" rIns="0" bIns="0" rtlCol="0" anchor="ctr">
            <a:noAutofit/>
          </a:bodyPr>
          <a:lstStyle>
            <a:lvl1pPr>
              <a:lnSpc>
                <a:spcPct val="90000"/>
              </a:lnSpc>
              <a:spcBef>
                <a:spcPts val="0"/>
              </a:spcBef>
              <a:buNone/>
              <a:defRPr sz="3000" b="1" cap="all" baseline="0">
                <a:solidFill>
                  <a:schemeClr val="bg1"/>
                </a:solidFill>
                <a:latin typeface="+mj-lt"/>
                <a:ea typeface="+mj-ea"/>
                <a:cs typeface="+mj-cs"/>
              </a:defRPr>
            </a:lvl1pPr>
          </a:lstStyle>
          <a:p>
            <a:pPr lvl="0"/>
            <a:endParaRPr lang="en-ZA" dirty="0"/>
          </a:p>
        </p:txBody>
      </p:sp>
    </p:spTree>
    <p:extLst>
      <p:ext uri="{BB962C8B-B14F-4D97-AF65-F5344CB8AC3E}">
        <p14:creationId xmlns:p14="http://schemas.microsoft.com/office/powerpoint/2010/main" val="3367139059"/>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itle 3"/>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9498857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Tree>
    <p:extLst>
      <p:ext uri="{BB962C8B-B14F-4D97-AF65-F5344CB8AC3E}">
        <p14:creationId xmlns:p14="http://schemas.microsoft.com/office/powerpoint/2010/main" val="17202694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Add slide title</a:t>
            </a:r>
            <a:endParaRPr lang="en-ZA" dirty="0"/>
          </a:p>
        </p:txBody>
      </p:sp>
      <p:sp>
        <p:nvSpPr>
          <p:cNvPr id="3" name="Content Placeholder 2"/>
          <p:cNvSpPr>
            <a:spLocks noGrp="1"/>
          </p:cNvSpPr>
          <p:nvPr>
            <p:ph idx="1" hasCustomPrompt="1"/>
          </p:nvPr>
        </p:nvSpPr>
        <p:spPr>
          <a:xfrm>
            <a:off x="696000" y="1614486"/>
            <a:ext cx="5266650" cy="4659314"/>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Text Placeholder 7"/>
          <p:cNvSpPr>
            <a:spLocks noGrp="1"/>
          </p:cNvSpPr>
          <p:nvPr>
            <p:ph type="body" sz="quarter" idx="10" hasCustomPrompt="1"/>
          </p:nvPr>
        </p:nvSpPr>
        <p:spPr>
          <a:xfrm>
            <a:off x="695325" y="1171379"/>
            <a:ext cx="10801350" cy="258763"/>
          </a:xfrm>
        </p:spPr>
        <p:txBody>
          <a:bodyPr tIns="0" rIns="0" bIns="0"/>
          <a:lstStyle>
            <a:lvl1pPr marL="0" indent="0">
              <a:buNone/>
              <a:defRPr>
                <a:solidFill>
                  <a:schemeClr val="accent1"/>
                </a:solidFill>
                <a:latin typeface="+mj-lt"/>
              </a:defRPr>
            </a:lvl1pPr>
          </a:lstStyle>
          <a:p>
            <a:pPr lvl="0"/>
            <a:r>
              <a:rPr lang="en-US" dirty="0" smtClean="0"/>
              <a:t>Add slide subtitle</a:t>
            </a:r>
            <a:endParaRPr lang="en-ZA" dirty="0"/>
          </a:p>
        </p:txBody>
      </p:sp>
      <p:sp>
        <p:nvSpPr>
          <p:cNvPr id="6" name="Content Placeholder 2"/>
          <p:cNvSpPr>
            <a:spLocks noGrp="1"/>
          </p:cNvSpPr>
          <p:nvPr>
            <p:ph idx="11" hasCustomPrompt="1"/>
          </p:nvPr>
        </p:nvSpPr>
        <p:spPr>
          <a:xfrm>
            <a:off x="6230025" y="1614486"/>
            <a:ext cx="5266650" cy="4659314"/>
          </a:xfrm>
        </p:spPr>
        <p:txBody>
          <a:bodyPr/>
          <a:lstStyle>
            <a:lvl1pPr>
              <a:defRPr/>
            </a:lvl1p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val="4030776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6000" y="737372"/>
            <a:ext cx="10800000" cy="415925"/>
          </a:xfrm>
          <a:prstGeom prst="rect">
            <a:avLst/>
          </a:prstGeom>
        </p:spPr>
        <p:txBody>
          <a:bodyPr vert="horz" lIns="0" tIns="45720" rIns="91440" bIns="45720" rtlCol="0" anchor="ctr">
            <a:noAutofit/>
          </a:bodyPr>
          <a:lstStyle/>
          <a:p>
            <a:r>
              <a:rPr lang="en-US" dirty="0" smtClean="0"/>
              <a:t>Add slide title</a:t>
            </a:r>
            <a:endParaRPr lang="en-ZA" dirty="0"/>
          </a:p>
        </p:txBody>
      </p:sp>
      <p:sp>
        <p:nvSpPr>
          <p:cNvPr id="3" name="Text Placeholder 2"/>
          <p:cNvSpPr>
            <a:spLocks noGrp="1"/>
          </p:cNvSpPr>
          <p:nvPr>
            <p:ph type="body" idx="1"/>
          </p:nvPr>
        </p:nvSpPr>
        <p:spPr>
          <a:xfrm>
            <a:off x="696000" y="1614486"/>
            <a:ext cx="10800000" cy="4659314"/>
          </a:xfrm>
          <a:prstGeom prst="rect">
            <a:avLst/>
          </a:prstGeom>
        </p:spPr>
        <p:txBody>
          <a:bodyPr vert="horz" lIns="0" tIns="45720" rIns="91440" bIns="45720" rtlCol="0">
            <a:noAutofit/>
          </a:body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3" name="TextBox 12"/>
          <p:cNvSpPr txBox="1"/>
          <p:nvPr userDrawn="1"/>
        </p:nvSpPr>
        <p:spPr>
          <a:xfrm>
            <a:off x="10269914" y="6435722"/>
            <a:ext cx="1256237" cy="230832"/>
          </a:xfrm>
          <a:prstGeom prst="rect">
            <a:avLst/>
          </a:prstGeom>
          <a:noFill/>
        </p:spPr>
        <p:txBody>
          <a:bodyPr wrap="square" lIns="0" rIns="0" rtlCol="0">
            <a:spAutoFit/>
          </a:bodyPr>
          <a:lstStyle/>
          <a:p>
            <a:pPr algn="r"/>
            <a:fld id="{1F2FAA37-5ECA-4D3A-9A65-A7C46E96A38F}" type="slidenum">
              <a:rPr lang="en-ZA" sz="900" smtClean="0">
                <a:latin typeface="+mj-lt"/>
              </a:rPr>
              <a:t>‹#›</a:t>
            </a:fld>
            <a:endParaRPr lang="en-ZA" sz="900" dirty="0">
              <a:latin typeface="+mj-lt"/>
            </a:endParaRPr>
          </a:p>
        </p:txBody>
      </p:sp>
      <p:pic>
        <p:nvPicPr>
          <p:cNvPr id="4" name="Picture 3"/>
          <p:cNvPicPr>
            <a:picLocks noChangeAspect="1"/>
          </p:cNvPicPr>
          <p:nvPr userDrawn="1"/>
        </p:nvPicPr>
        <p:blipFill>
          <a:blip r:embed="rId25"/>
          <a:stretch>
            <a:fillRect/>
          </a:stretch>
        </p:blipFill>
        <p:spPr>
          <a:xfrm>
            <a:off x="696000" y="6403926"/>
            <a:ext cx="10226466" cy="214692"/>
          </a:xfrm>
          <a:prstGeom prst="rect">
            <a:avLst/>
          </a:prstGeom>
        </p:spPr>
      </p:pic>
    </p:spTree>
    <p:extLst>
      <p:ext uri="{BB962C8B-B14F-4D97-AF65-F5344CB8AC3E}">
        <p14:creationId xmlns:p14="http://schemas.microsoft.com/office/powerpoint/2010/main" val="4149640200"/>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2" r:id="rId3"/>
    <p:sldLayoutId id="2147483651" r:id="rId4"/>
    <p:sldLayoutId id="2147483671" r:id="rId5"/>
    <p:sldLayoutId id="2147483693" r:id="rId6"/>
    <p:sldLayoutId id="2147483658" r:id="rId7"/>
    <p:sldLayoutId id="2147483650" r:id="rId8"/>
    <p:sldLayoutId id="2147483655" r:id="rId9"/>
    <p:sldLayoutId id="2147483657" r:id="rId10"/>
    <p:sldLayoutId id="2147483656" r:id="rId11"/>
    <p:sldLayoutId id="2147483659" r:id="rId12"/>
    <p:sldLayoutId id="2147483654" r:id="rId13"/>
    <p:sldLayoutId id="2147483661" r:id="rId14"/>
    <p:sldLayoutId id="2147483662" r:id="rId15"/>
    <p:sldLayoutId id="2147483663" r:id="rId16"/>
    <p:sldLayoutId id="2147483664" r:id="rId17"/>
    <p:sldLayoutId id="2147483665" r:id="rId18"/>
    <p:sldLayoutId id="2147483666" r:id="rId19"/>
    <p:sldLayoutId id="2147483670" r:id="rId20"/>
    <p:sldLayoutId id="2147483694" r:id="rId21"/>
    <p:sldLayoutId id="2147483695" r:id="rId22"/>
    <p:sldLayoutId id="2147483696"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59" userDrawn="1">
          <p15:clr>
            <a:srgbClr val="F26B43"/>
          </p15:clr>
        </p15:guide>
        <p15:guide id="2" pos="438" userDrawn="1">
          <p15:clr>
            <a:srgbClr val="F26B43"/>
          </p15:clr>
        </p15:guide>
        <p15:guide id="3" pos="7242" userDrawn="1">
          <p15:clr>
            <a:srgbClr val="F26B43"/>
          </p15:clr>
        </p15:guide>
        <p15:guide id="4" orient="horz" pos="3952" userDrawn="1">
          <p15:clr>
            <a:srgbClr val="F26B43"/>
          </p15:clr>
        </p15:guide>
        <p15:guide id="5" orient="horz" pos="10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6000" y="737372"/>
            <a:ext cx="10800000" cy="415925"/>
          </a:xfrm>
          <a:prstGeom prst="rect">
            <a:avLst/>
          </a:prstGeom>
        </p:spPr>
        <p:txBody>
          <a:bodyPr vert="horz" lIns="0" tIns="45720" rIns="91440" bIns="45720" rtlCol="0" anchor="ctr">
            <a:noAutofit/>
          </a:bodyPr>
          <a:lstStyle/>
          <a:p>
            <a:r>
              <a:rPr lang="en-US" dirty="0" smtClean="0"/>
              <a:t>Add slide title</a:t>
            </a:r>
            <a:endParaRPr lang="en-ZA" dirty="0"/>
          </a:p>
        </p:txBody>
      </p:sp>
      <p:sp>
        <p:nvSpPr>
          <p:cNvPr id="3" name="Text Placeholder 2"/>
          <p:cNvSpPr>
            <a:spLocks noGrp="1"/>
          </p:cNvSpPr>
          <p:nvPr>
            <p:ph type="body" idx="1"/>
          </p:nvPr>
        </p:nvSpPr>
        <p:spPr>
          <a:xfrm>
            <a:off x="696000" y="1614486"/>
            <a:ext cx="10800000" cy="4659314"/>
          </a:xfrm>
          <a:prstGeom prst="rect">
            <a:avLst/>
          </a:prstGeom>
        </p:spPr>
        <p:txBody>
          <a:bodyPr vert="horz" lIns="0" tIns="45720" rIns="91440" bIns="45720" rtlCol="0">
            <a:noAutofit/>
          </a:bodyPr>
          <a:lstStyle/>
          <a:p>
            <a:pPr lvl="0"/>
            <a:r>
              <a:rPr lang="en-US" dirty="0" smtClean="0"/>
              <a:t>Add 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3" name="TextBox 12"/>
          <p:cNvSpPr txBox="1"/>
          <p:nvPr userDrawn="1"/>
        </p:nvSpPr>
        <p:spPr>
          <a:xfrm>
            <a:off x="10269914" y="6435722"/>
            <a:ext cx="1256237" cy="230832"/>
          </a:xfrm>
          <a:prstGeom prst="rect">
            <a:avLst/>
          </a:prstGeom>
          <a:noFill/>
        </p:spPr>
        <p:txBody>
          <a:bodyPr wrap="square" lIns="0" rIns="0" rtlCol="0">
            <a:spAutoFit/>
          </a:bodyPr>
          <a:lstStyle/>
          <a:p>
            <a:pPr algn="r"/>
            <a:fld id="{1F2FAA37-5ECA-4D3A-9A65-A7C46E96A38F}" type="slidenum">
              <a:rPr lang="en-ZA" sz="900" smtClean="0">
                <a:latin typeface="+mj-lt"/>
              </a:rPr>
              <a:t>‹#›</a:t>
            </a:fld>
            <a:endParaRPr lang="en-ZA" sz="900" dirty="0">
              <a:latin typeface="+mj-lt"/>
            </a:endParaRPr>
          </a:p>
        </p:txBody>
      </p:sp>
    </p:spTree>
    <p:extLst>
      <p:ext uri="{BB962C8B-B14F-4D97-AF65-F5344CB8AC3E}">
        <p14:creationId xmlns:p14="http://schemas.microsoft.com/office/powerpoint/2010/main" val="1383217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2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59">
          <p15:clr>
            <a:srgbClr val="F26B43"/>
          </p15:clr>
        </p15:guide>
        <p15:guide id="2" pos="438">
          <p15:clr>
            <a:srgbClr val="F26B43"/>
          </p15:clr>
        </p15:guide>
        <p15:guide id="3" pos="7242">
          <p15:clr>
            <a:srgbClr val="F26B43"/>
          </p15:clr>
        </p15:guide>
        <p15:guide id="4" orient="horz" pos="3952">
          <p15:clr>
            <a:srgbClr val="F26B43"/>
          </p15:clr>
        </p15:guide>
        <p15:guide id="5" orient="horz" pos="10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983" y="1250303"/>
            <a:ext cx="6235337" cy="2287900"/>
          </a:xfrm>
        </p:spPr>
        <p:txBody>
          <a:bodyPr/>
          <a:lstStyle/>
          <a:p>
            <a:r>
              <a:rPr lang="en-ZA" dirty="0"/>
              <a:t>Presentation to </a:t>
            </a:r>
            <a:r>
              <a:rPr lang="en-ZA" dirty="0" smtClean="0"/>
              <a:t>Department of Higher Education and Training </a:t>
            </a:r>
            <a:r>
              <a:rPr lang="en-ZA" dirty="0"/>
              <a:t/>
            </a:r>
            <a:br>
              <a:rPr lang="en-ZA" dirty="0"/>
            </a:br>
            <a:r>
              <a:rPr lang="en-ZA" sz="2000" dirty="0"/>
              <a:t>Exemption </a:t>
            </a:r>
            <a:r>
              <a:rPr lang="en-ZA" sz="2000" dirty="0" smtClean="0"/>
              <a:t>Processes </a:t>
            </a:r>
            <a:r>
              <a:rPr lang="en-ZA" sz="2000" dirty="0"/>
              <a:t>and Procedures</a:t>
            </a:r>
            <a:br>
              <a:rPr lang="en-ZA" sz="2000" dirty="0"/>
            </a:br>
            <a:endParaRPr lang="en-ZA" dirty="0"/>
          </a:p>
        </p:txBody>
      </p:sp>
      <p:sp>
        <p:nvSpPr>
          <p:cNvPr id="3" name="Subtitle 2"/>
          <p:cNvSpPr>
            <a:spLocks noGrp="1"/>
          </p:cNvSpPr>
          <p:nvPr>
            <p:ph type="subTitle" idx="1"/>
          </p:nvPr>
        </p:nvSpPr>
        <p:spPr/>
        <p:txBody>
          <a:bodyPr>
            <a:normAutofit fontScale="92500" lnSpcReduction="20000"/>
          </a:bodyPr>
          <a:lstStyle/>
          <a:p>
            <a:r>
              <a:rPr lang="en-ZA" dirty="0" smtClean="0"/>
              <a:t>3 December 2015</a:t>
            </a:r>
            <a:endParaRPr lang="en-ZA" dirty="0"/>
          </a:p>
        </p:txBody>
      </p:sp>
      <p:sp>
        <p:nvSpPr>
          <p:cNvPr id="4" name="TextBox 3"/>
          <p:cNvSpPr txBox="1"/>
          <p:nvPr/>
        </p:nvSpPr>
        <p:spPr>
          <a:xfrm>
            <a:off x="8621486" y="5542384"/>
            <a:ext cx="3247053" cy="646331"/>
          </a:xfrm>
          <a:prstGeom prst="rect">
            <a:avLst/>
          </a:prstGeom>
          <a:noFill/>
        </p:spPr>
        <p:txBody>
          <a:bodyPr wrap="square" rtlCol="0">
            <a:spAutoFit/>
          </a:bodyPr>
          <a:lstStyle/>
          <a:p>
            <a:r>
              <a:rPr lang="en-ZA" dirty="0" smtClean="0"/>
              <a:t>Annie Viljoen</a:t>
            </a:r>
          </a:p>
          <a:p>
            <a:r>
              <a:rPr lang="en-ZA" dirty="0" smtClean="0"/>
              <a:t>Clayton Lesufi</a:t>
            </a:r>
            <a:endParaRPr lang="en-ZA" dirty="0"/>
          </a:p>
        </p:txBody>
      </p:sp>
    </p:spTree>
    <p:extLst>
      <p:ext uri="{BB962C8B-B14F-4D97-AF65-F5344CB8AC3E}">
        <p14:creationId xmlns:p14="http://schemas.microsoft.com/office/powerpoint/2010/main" val="125442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96000" y="1303283"/>
            <a:ext cx="10800000" cy="4970517"/>
          </a:xfrm>
        </p:spPr>
        <p:txBody>
          <a:bodyPr/>
          <a:lstStyle/>
          <a:p>
            <a:pPr marL="0" indent="0">
              <a:buNone/>
            </a:pPr>
            <a:r>
              <a:rPr lang="en-ZA" dirty="0"/>
              <a:t>THERE ARE A FEW DIFFERENT WAYS TO APPLY FOR AN EXEMPTION:</a:t>
            </a:r>
          </a:p>
          <a:p>
            <a:r>
              <a:rPr lang="en-ZA" sz="1800" b="1" dirty="0" smtClean="0"/>
              <a:t>Submitted </a:t>
            </a:r>
            <a:r>
              <a:rPr lang="en-ZA" sz="1800" b="1" dirty="0"/>
              <a:t>per list by the Institutions</a:t>
            </a:r>
            <a:r>
              <a:rPr lang="en-ZA" dirty="0"/>
              <a:t>:</a:t>
            </a:r>
          </a:p>
          <a:p>
            <a:pPr marL="457200" lvl="1" indent="0">
              <a:buNone/>
            </a:pPr>
            <a:r>
              <a:rPr lang="en-ZA" dirty="0" smtClean="0"/>
              <a:t>The </a:t>
            </a:r>
            <a:r>
              <a:rPr lang="en-ZA" dirty="0"/>
              <a:t>institution submits the applications and supporting documents  together </a:t>
            </a:r>
            <a:r>
              <a:rPr lang="en-ZA" dirty="0" smtClean="0"/>
              <a:t>with </a:t>
            </a:r>
            <a:r>
              <a:rPr lang="en-ZA" dirty="0"/>
              <a:t>payment.  We </a:t>
            </a:r>
            <a:r>
              <a:rPr lang="en-ZA" dirty="0" smtClean="0"/>
              <a:t>endeavour </a:t>
            </a:r>
            <a:r>
              <a:rPr lang="en-ZA" dirty="0"/>
              <a:t>to finalise these applications within 6-8 weeks </a:t>
            </a:r>
            <a:r>
              <a:rPr lang="en-ZA" dirty="0" smtClean="0"/>
              <a:t>from </a:t>
            </a:r>
            <a:r>
              <a:rPr lang="en-ZA" dirty="0"/>
              <a:t>receipt. Printed certificates are e-mailed to the institution and </a:t>
            </a:r>
            <a:r>
              <a:rPr lang="en-ZA" dirty="0" smtClean="0"/>
              <a:t>posted/e-mailed </a:t>
            </a:r>
            <a:r>
              <a:rPr lang="en-ZA" dirty="0"/>
              <a:t>to the student.  </a:t>
            </a:r>
          </a:p>
          <a:p>
            <a:r>
              <a:rPr lang="en-ZA" sz="1800" b="1" dirty="0"/>
              <a:t>Submitted </a:t>
            </a:r>
            <a:r>
              <a:rPr lang="en-ZA" sz="1800" b="1" dirty="0" smtClean="0"/>
              <a:t> by the institution via MBIT online (from October 2015)</a:t>
            </a:r>
          </a:p>
          <a:p>
            <a:pPr marL="457200" lvl="1" indent="0">
              <a:buNone/>
            </a:pPr>
            <a:r>
              <a:rPr lang="en-ZA" dirty="0"/>
              <a:t>The institution submits the applications and supporting documents  together with </a:t>
            </a:r>
            <a:r>
              <a:rPr lang="en-ZA" dirty="0" smtClean="0"/>
              <a:t>payment via the online portal.  </a:t>
            </a:r>
            <a:r>
              <a:rPr lang="en-ZA" dirty="0"/>
              <a:t>We endeavour to finalise these applications within 6-8 weeks from receipt. Printed certificates are e-mailed to the institution and posted/e-mailed to the student</a:t>
            </a:r>
          </a:p>
          <a:p>
            <a:r>
              <a:rPr lang="en-ZA" sz="1800" b="1" dirty="0" smtClean="0"/>
              <a:t>Individual Fax, e-mail  or online application</a:t>
            </a:r>
            <a:r>
              <a:rPr lang="en-ZA" dirty="0" smtClean="0"/>
              <a:t>:</a:t>
            </a:r>
            <a:r>
              <a:rPr lang="en-ZA" dirty="0"/>
              <a:t>	</a:t>
            </a:r>
          </a:p>
          <a:p>
            <a:pPr marL="457200" lvl="1" indent="0">
              <a:buNone/>
            </a:pPr>
            <a:r>
              <a:rPr lang="en-ZA" dirty="0" smtClean="0"/>
              <a:t>This </a:t>
            </a:r>
            <a:r>
              <a:rPr lang="en-ZA" dirty="0"/>
              <a:t>process takes 3-5 working days and  a provisional letter is issued </a:t>
            </a:r>
            <a:r>
              <a:rPr lang="en-ZA" dirty="0" smtClean="0"/>
              <a:t>indicating </a:t>
            </a:r>
            <a:r>
              <a:rPr lang="en-ZA" dirty="0"/>
              <a:t>what type of  exemption will be issued upon receipt  of correctly </a:t>
            </a:r>
            <a:r>
              <a:rPr lang="en-ZA" dirty="0" smtClean="0"/>
              <a:t>certified </a:t>
            </a:r>
            <a:r>
              <a:rPr lang="en-ZA" dirty="0"/>
              <a:t>documents and payment.</a:t>
            </a:r>
          </a:p>
          <a:p>
            <a:r>
              <a:rPr lang="en-ZA" sz="1800" b="1" dirty="0" smtClean="0"/>
              <a:t>Individual Post </a:t>
            </a:r>
            <a:r>
              <a:rPr lang="en-ZA" sz="1800" b="1" dirty="0"/>
              <a:t>or courier application</a:t>
            </a:r>
            <a:r>
              <a:rPr lang="en-ZA" dirty="0" smtClean="0"/>
              <a:t>:</a:t>
            </a:r>
          </a:p>
          <a:p>
            <a:pPr marL="457200" lvl="1" indent="0">
              <a:buNone/>
            </a:pPr>
            <a:r>
              <a:rPr lang="en-ZA" dirty="0" smtClean="0"/>
              <a:t>Correctly </a:t>
            </a:r>
            <a:r>
              <a:rPr lang="en-ZA" dirty="0"/>
              <a:t>certified documents are posted or couriered.  A certificate/ letter is 	issued in 6-8 weeks.</a:t>
            </a:r>
          </a:p>
          <a:p>
            <a:r>
              <a:rPr lang="en-ZA" sz="1800" b="1" dirty="0" smtClean="0"/>
              <a:t>Individual apply </a:t>
            </a:r>
            <a:r>
              <a:rPr lang="en-ZA" sz="1800" b="1" dirty="0"/>
              <a:t>in person at our offices</a:t>
            </a:r>
            <a:r>
              <a:rPr lang="en-ZA" dirty="0"/>
              <a:t>:</a:t>
            </a:r>
          </a:p>
          <a:p>
            <a:pPr marL="457200" lvl="1" indent="0">
              <a:buNone/>
            </a:pPr>
            <a:r>
              <a:rPr lang="en-ZA" dirty="0" smtClean="0"/>
              <a:t>Prospective </a:t>
            </a:r>
            <a:r>
              <a:rPr lang="en-ZA" dirty="0"/>
              <a:t>students have the option to apply in person at our offices and 	make payment.  They are issued with a letter indicating the level of exemption </a:t>
            </a:r>
            <a:r>
              <a:rPr lang="en-ZA" dirty="0" smtClean="0"/>
              <a:t>issued</a:t>
            </a:r>
            <a:r>
              <a:rPr lang="en-ZA" dirty="0"/>
              <a:t>.  Certificates are printed later and forwarded to the applicant </a:t>
            </a:r>
          </a:p>
          <a:p>
            <a:endParaRPr lang="en-ZA" dirty="0"/>
          </a:p>
        </p:txBody>
      </p:sp>
      <p:sp>
        <p:nvSpPr>
          <p:cNvPr id="5" name="Title 4"/>
          <p:cNvSpPr>
            <a:spLocks noGrp="1"/>
          </p:cNvSpPr>
          <p:nvPr>
            <p:ph type="title"/>
          </p:nvPr>
        </p:nvSpPr>
        <p:spPr>
          <a:xfrm>
            <a:off x="696000" y="474614"/>
            <a:ext cx="10800000" cy="415925"/>
          </a:xfrm>
          <a:ln>
            <a:solidFill>
              <a:schemeClr val="accent3">
                <a:lumMod val="50000"/>
                <a:lumOff val="50000"/>
              </a:schemeClr>
            </a:solidFill>
          </a:ln>
        </p:spPr>
        <p:txBody>
          <a:bodyPr/>
          <a:lstStyle/>
          <a:p>
            <a:pPr algn="ctr"/>
            <a:r>
              <a:rPr lang="en-ZA" dirty="0"/>
              <a:t>APPLICATION PROCEDURE</a:t>
            </a:r>
          </a:p>
        </p:txBody>
      </p:sp>
    </p:spTree>
    <p:extLst>
      <p:ext uri="{BB962C8B-B14F-4D97-AF65-F5344CB8AC3E}">
        <p14:creationId xmlns:p14="http://schemas.microsoft.com/office/powerpoint/2010/main" val="2023562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a:lnSpc>
                <a:spcPct val="150000"/>
              </a:lnSpc>
            </a:pPr>
            <a:r>
              <a:rPr lang="en-ZA" sz="2000" dirty="0"/>
              <a:t>M30E application </a:t>
            </a:r>
            <a:r>
              <a:rPr lang="en-ZA" sz="2000" dirty="0" smtClean="0"/>
              <a:t>form</a:t>
            </a:r>
          </a:p>
          <a:p>
            <a:pPr>
              <a:lnSpc>
                <a:spcPct val="150000"/>
              </a:lnSpc>
            </a:pPr>
            <a:r>
              <a:rPr lang="en-ZA" sz="2000" dirty="0" smtClean="0"/>
              <a:t>Copy </a:t>
            </a:r>
            <a:r>
              <a:rPr lang="en-ZA" sz="2000" dirty="0"/>
              <a:t>of ID/Passport/Birth </a:t>
            </a:r>
            <a:r>
              <a:rPr lang="en-ZA" sz="2000" dirty="0" smtClean="0"/>
              <a:t>Certificate</a:t>
            </a:r>
          </a:p>
          <a:p>
            <a:pPr>
              <a:lnSpc>
                <a:spcPct val="150000"/>
              </a:lnSpc>
            </a:pPr>
            <a:r>
              <a:rPr lang="en-ZA" sz="2000" dirty="0" smtClean="0"/>
              <a:t>School </a:t>
            </a:r>
            <a:r>
              <a:rPr lang="en-ZA" sz="2000" dirty="0"/>
              <a:t>leaving certificates </a:t>
            </a:r>
            <a:r>
              <a:rPr lang="en-ZA" sz="2000" dirty="0" smtClean="0"/>
              <a:t>*</a:t>
            </a:r>
          </a:p>
          <a:p>
            <a:pPr>
              <a:lnSpc>
                <a:spcPct val="150000"/>
              </a:lnSpc>
            </a:pPr>
            <a:r>
              <a:rPr lang="en-ZA" sz="2000" dirty="0" smtClean="0"/>
              <a:t>Academic </a:t>
            </a:r>
            <a:r>
              <a:rPr lang="en-ZA" sz="2000" dirty="0"/>
              <a:t>records/transcripts of post school qualifications (if applicable)</a:t>
            </a:r>
          </a:p>
          <a:p>
            <a:endParaRPr lang="en-ZA" sz="2000" dirty="0"/>
          </a:p>
          <a:p>
            <a:pPr lvl="1">
              <a:buFont typeface="Wingdings" panose="05000000000000000000" pitchFamily="2" charset="2"/>
              <a:buChar char="§"/>
            </a:pPr>
            <a:r>
              <a:rPr lang="en-ZA" sz="2000" dirty="0"/>
              <a:t>* if in foreign language the documents need to be translated and both the </a:t>
            </a:r>
            <a:r>
              <a:rPr lang="en-ZA" sz="2000" b="1" dirty="0"/>
              <a:t>original language and sworn translated copies have to be </a:t>
            </a:r>
            <a:r>
              <a:rPr lang="en-ZA" sz="2000" b="1" dirty="0" smtClean="0"/>
              <a:t>submitted</a:t>
            </a:r>
          </a:p>
          <a:p>
            <a:pPr marL="457200" lvl="1" indent="0">
              <a:buNone/>
            </a:pPr>
            <a:endParaRPr lang="en-ZA" sz="2000" b="1" dirty="0"/>
          </a:p>
          <a:p>
            <a:pPr lvl="1">
              <a:buFont typeface="Wingdings" panose="05000000000000000000" pitchFamily="2" charset="2"/>
              <a:buChar char="§"/>
            </a:pPr>
            <a:r>
              <a:rPr lang="en-ZA" sz="2000" b="1" dirty="0"/>
              <a:t>Statement of results </a:t>
            </a:r>
            <a:r>
              <a:rPr lang="en-ZA" sz="2000" dirty="0"/>
              <a:t>is only suitable for a provisional letter as not all can be verified.</a:t>
            </a:r>
          </a:p>
          <a:p>
            <a:pPr marL="457200" lvl="1" indent="0">
              <a:buNone/>
            </a:pPr>
            <a:endParaRPr lang="en-ZA" sz="2000" dirty="0"/>
          </a:p>
        </p:txBody>
      </p:sp>
      <p:sp>
        <p:nvSpPr>
          <p:cNvPr id="10" name="Title 9"/>
          <p:cNvSpPr>
            <a:spLocks noGrp="1"/>
          </p:cNvSpPr>
          <p:nvPr>
            <p:ph type="title"/>
          </p:nvPr>
        </p:nvSpPr>
        <p:spPr>
          <a:ln>
            <a:solidFill>
              <a:schemeClr val="accent3">
                <a:lumMod val="50000"/>
                <a:lumOff val="50000"/>
              </a:schemeClr>
            </a:solidFill>
          </a:ln>
        </p:spPr>
        <p:txBody>
          <a:bodyPr/>
          <a:lstStyle/>
          <a:p>
            <a:pPr algn="ctr"/>
            <a:r>
              <a:rPr lang="en-ZA" dirty="0" smtClean="0"/>
              <a:t>SUPPORTING DOCUMENTS REQUIRED</a:t>
            </a:r>
            <a:endParaRPr lang="en-ZA" dirty="0"/>
          </a:p>
        </p:txBody>
      </p:sp>
    </p:spTree>
    <p:extLst>
      <p:ext uri="{BB962C8B-B14F-4D97-AF65-F5344CB8AC3E}">
        <p14:creationId xmlns:p14="http://schemas.microsoft.com/office/powerpoint/2010/main" val="4242404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ZA" sz="1800" dirty="0"/>
              <a:t>All copies of documents need to be certified by</a:t>
            </a:r>
            <a:r>
              <a:rPr lang="en-ZA" sz="1800" dirty="0" smtClean="0"/>
              <a:t>:</a:t>
            </a:r>
          </a:p>
          <a:p>
            <a:pPr lvl="1">
              <a:lnSpc>
                <a:spcPct val="150000"/>
              </a:lnSpc>
              <a:buFont typeface="Wingdings" panose="05000000000000000000" pitchFamily="2" charset="2"/>
              <a:buChar char="§"/>
            </a:pPr>
            <a:r>
              <a:rPr lang="en-ZA" sz="1800" dirty="0" smtClean="0"/>
              <a:t>Registrar </a:t>
            </a:r>
            <a:r>
              <a:rPr lang="en-ZA" sz="1800" dirty="0"/>
              <a:t>(or his delegated official) of the University</a:t>
            </a:r>
          </a:p>
          <a:p>
            <a:pPr lvl="1">
              <a:lnSpc>
                <a:spcPct val="150000"/>
              </a:lnSpc>
              <a:buFont typeface="Wingdings" panose="05000000000000000000" pitchFamily="2" charset="2"/>
              <a:buChar char="§"/>
            </a:pPr>
            <a:r>
              <a:rPr lang="en-ZA" sz="1800" dirty="0"/>
              <a:t>Notary Public</a:t>
            </a:r>
          </a:p>
          <a:p>
            <a:pPr lvl="1">
              <a:lnSpc>
                <a:spcPct val="150000"/>
              </a:lnSpc>
              <a:buFont typeface="Wingdings" panose="05000000000000000000" pitchFamily="2" charset="2"/>
              <a:buChar char="§"/>
            </a:pPr>
            <a:r>
              <a:rPr lang="en-ZA" sz="1800" dirty="0"/>
              <a:t>SA Embassy/High Commission in a foreign Country</a:t>
            </a:r>
            <a:r>
              <a:rPr lang="en-ZA" sz="1800" dirty="0" smtClean="0"/>
              <a:t>.</a:t>
            </a:r>
          </a:p>
          <a:p>
            <a:pPr marL="457200" lvl="1" indent="0">
              <a:buNone/>
            </a:pPr>
            <a:endParaRPr lang="en-ZA" sz="1800" dirty="0"/>
          </a:p>
          <a:p>
            <a:pPr marL="0" indent="0">
              <a:buNone/>
            </a:pPr>
            <a:endParaRPr lang="en-ZA" dirty="0"/>
          </a:p>
        </p:txBody>
      </p:sp>
      <p:sp>
        <p:nvSpPr>
          <p:cNvPr id="3" name="Title 2"/>
          <p:cNvSpPr>
            <a:spLocks noGrp="1"/>
          </p:cNvSpPr>
          <p:nvPr>
            <p:ph type="title"/>
          </p:nvPr>
        </p:nvSpPr>
        <p:spPr>
          <a:ln>
            <a:solidFill>
              <a:schemeClr val="accent3">
                <a:lumMod val="50000"/>
                <a:lumOff val="50000"/>
              </a:schemeClr>
            </a:solidFill>
          </a:ln>
        </p:spPr>
        <p:txBody>
          <a:bodyPr/>
          <a:lstStyle/>
          <a:p>
            <a:pPr algn="ctr"/>
            <a:r>
              <a:rPr lang="en-ZA" dirty="0"/>
              <a:t>CERTIFICATION</a:t>
            </a:r>
          </a:p>
        </p:txBody>
      </p:sp>
    </p:spTree>
    <p:extLst>
      <p:ext uri="{BB962C8B-B14F-4D97-AF65-F5344CB8AC3E}">
        <p14:creationId xmlns:p14="http://schemas.microsoft.com/office/powerpoint/2010/main" val="2802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297" y="1267643"/>
            <a:ext cx="10800000" cy="5059585"/>
          </a:xfrm>
        </p:spPr>
        <p:txBody>
          <a:bodyPr/>
          <a:lstStyle/>
          <a:p>
            <a:r>
              <a:rPr lang="en-ZA" sz="1800" dirty="0"/>
              <a:t>The exemption fees are adjusted annually and are determined by the Joint Matriculation Board and Admissions </a:t>
            </a:r>
            <a:r>
              <a:rPr lang="en-ZA" sz="1800" dirty="0" smtClean="0"/>
              <a:t>Committee and approved by the Universities South Africa Board.</a:t>
            </a:r>
            <a:endParaRPr lang="en-ZA" sz="1800" dirty="0"/>
          </a:p>
          <a:p>
            <a:endParaRPr lang="en-ZA" sz="2000" b="1" dirty="0"/>
          </a:p>
          <a:p>
            <a:pPr marL="0" indent="0">
              <a:lnSpc>
                <a:spcPct val="100000"/>
              </a:lnSpc>
              <a:buNone/>
            </a:pPr>
            <a:r>
              <a:rPr lang="en-ZA" sz="2000" b="1" dirty="0"/>
              <a:t>Fee structure:</a:t>
            </a:r>
          </a:p>
          <a:p>
            <a:pPr lvl="1">
              <a:lnSpc>
                <a:spcPct val="150000"/>
              </a:lnSpc>
            </a:pPr>
            <a:r>
              <a:rPr lang="en-ZA" sz="1800" dirty="0"/>
              <a:t>The application fee payable for certificates of complete or conditional exemption is standardised at </a:t>
            </a:r>
            <a:r>
              <a:rPr lang="en-ZA" sz="1800" dirty="0" smtClean="0"/>
              <a:t>R450 </a:t>
            </a:r>
            <a:r>
              <a:rPr lang="en-ZA" sz="1800" dirty="0"/>
              <a:t>for </a:t>
            </a:r>
            <a:r>
              <a:rPr lang="en-ZA" sz="1800" dirty="0" smtClean="0"/>
              <a:t>2016.</a:t>
            </a:r>
            <a:endParaRPr lang="en-ZA" sz="1800" dirty="0"/>
          </a:p>
          <a:p>
            <a:pPr lvl="1">
              <a:lnSpc>
                <a:spcPct val="150000"/>
              </a:lnSpc>
            </a:pPr>
            <a:r>
              <a:rPr lang="en-ZA" sz="1800" dirty="0"/>
              <a:t>The fee payable for amendment and duplicate certificates of exemption is </a:t>
            </a:r>
            <a:r>
              <a:rPr lang="en-ZA" sz="1800" dirty="0" smtClean="0"/>
              <a:t>R225.00 per </a:t>
            </a:r>
            <a:r>
              <a:rPr lang="en-ZA" sz="1800" dirty="0"/>
              <a:t>application</a:t>
            </a:r>
            <a:r>
              <a:rPr lang="en-ZA" sz="1800" dirty="0" smtClean="0"/>
              <a:t>.</a:t>
            </a:r>
            <a:endParaRPr lang="en-ZA" sz="1800" dirty="0"/>
          </a:p>
          <a:p>
            <a:pPr lvl="1">
              <a:lnSpc>
                <a:spcPct val="150000"/>
              </a:lnSpc>
            </a:pPr>
            <a:r>
              <a:rPr lang="en-ZA" sz="1800" dirty="0"/>
              <a:t>From </a:t>
            </a:r>
            <a:r>
              <a:rPr lang="en-ZA" sz="1800" dirty="0" smtClean="0"/>
              <a:t>January 2016 </a:t>
            </a:r>
            <a:r>
              <a:rPr lang="en-ZA" sz="1800" dirty="0"/>
              <a:t>all fees </a:t>
            </a:r>
            <a:r>
              <a:rPr lang="en-ZA" sz="1800" dirty="0" smtClean="0"/>
              <a:t>are payable </a:t>
            </a:r>
            <a:r>
              <a:rPr lang="en-ZA" sz="1800" dirty="0"/>
              <a:t>up front.</a:t>
            </a:r>
          </a:p>
          <a:p>
            <a:pPr>
              <a:lnSpc>
                <a:spcPct val="100000"/>
              </a:lnSpc>
            </a:pPr>
            <a:endParaRPr lang="en-ZA" sz="1800" dirty="0"/>
          </a:p>
          <a:p>
            <a:pPr marL="0" indent="0">
              <a:buNone/>
            </a:pPr>
            <a:r>
              <a:rPr lang="en-ZA" sz="2000" b="1" dirty="0"/>
              <a:t>Period of validity of certificates of conditional exemption:</a:t>
            </a:r>
          </a:p>
          <a:p>
            <a:pPr marL="457200" lvl="1" indent="0">
              <a:buNone/>
            </a:pPr>
            <a:r>
              <a:rPr lang="en-ZA" sz="1800" dirty="0" smtClean="0"/>
              <a:t>The </a:t>
            </a:r>
            <a:r>
              <a:rPr lang="en-ZA" sz="1800" dirty="0"/>
              <a:t>period of validity of certificates of conditional exemption is five years, but the period will be two years beyond the full-time duration for degree  programmes that exceeds the full-time duration of the final first degree</a:t>
            </a:r>
          </a:p>
        </p:txBody>
      </p:sp>
      <p:sp>
        <p:nvSpPr>
          <p:cNvPr id="3" name="Title 2"/>
          <p:cNvSpPr>
            <a:spLocks noGrp="1"/>
          </p:cNvSpPr>
          <p:nvPr>
            <p:ph type="title"/>
          </p:nvPr>
        </p:nvSpPr>
        <p:spPr>
          <a:ln>
            <a:solidFill>
              <a:schemeClr val="accent3">
                <a:lumMod val="50000"/>
                <a:lumOff val="50000"/>
              </a:schemeClr>
            </a:solidFill>
          </a:ln>
        </p:spPr>
        <p:txBody>
          <a:bodyPr/>
          <a:lstStyle/>
          <a:p>
            <a:pPr algn="ctr"/>
            <a:r>
              <a:rPr lang="en-ZA" dirty="0"/>
              <a:t>EXEMPTION FEES</a:t>
            </a:r>
          </a:p>
        </p:txBody>
      </p:sp>
    </p:spTree>
    <p:extLst>
      <p:ext uri="{BB962C8B-B14F-4D97-AF65-F5344CB8AC3E}">
        <p14:creationId xmlns:p14="http://schemas.microsoft.com/office/powerpoint/2010/main" val="348835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0110" y="2659117"/>
            <a:ext cx="9301656" cy="584775"/>
          </a:xfrm>
          <a:prstGeom prst="rect">
            <a:avLst/>
          </a:prstGeom>
          <a:noFill/>
        </p:spPr>
        <p:txBody>
          <a:bodyPr wrap="square" rtlCol="0">
            <a:spAutoFit/>
          </a:bodyPr>
          <a:lstStyle/>
          <a:p>
            <a:r>
              <a:rPr lang="en-ZA" sz="3200" b="1" dirty="0" smtClean="0">
                <a:solidFill>
                  <a:srgbClr val="002060"/>
                </a:solidFill>
                <a:latin typeface="+mj-lt"/>
              </a:rPr>
              <a:t>MINIMUM ADMISSION REQUIRMENTS</a:t>
            </a:r>
            <a:endParaRPr lang="en-ZA" sz="3200" b="1" dirty="0">
              <a:solidFill>
                <a:srgbClr val="002060"/>
              </a:solidFill>
              <a:latin typeface="+mj-lt"/>
            </a:endParaRPr>
          </a:p>
        </p:txBody>
      </p:sp>
    </p:spTree>
    <p:extLst>
      <p:ext uri="{BB962C8B-B14F-4D97-AF65-F5344CB8AC3E}">
        <p14:creationId xmlns:p14="http://schemas.microsoft.com/office/powerpoint/2010/main" val="455440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pPr marL="0" lvl="1"/>
            <a:endParaRPr lang="en-US" sz="1800" dirty="0"/>
          </a:p>
          <a:p>
            <a:pPr marL="0" lvl="1"/>
            <a:r>
              <a:rPr lang="en-US" dirty="0">
                <a:latin typeface="+mj-lt"/>
              </a:rPr>
              <a:t>Complete exemption certificates</a:t>
            </a:r>
          </a:p>
          <a:p>
            <a:endParaRPr lang="en-US" sz="2800" dirty="0">
              <a:latin typeface="+mj-lt"/>
            </a:endParaRPr>
          </a:p>
        </p:txBody>
      </p:sp>
      <p:sp>
        <p:nvSpPr>
          <p:cNvPr id="5" name="Content Placeholder 4"/>
          <p:cNvSpPr>
            <a:spLocks noGrp="1"/>
          </p:cNvSpPr>
          <p:nvPr>
            <p:ph sz="half" idx="2"/>
          </p:nvPr>
        </p:nvSpPr>
        <p:spPr>
          <a:xfrm>
            <a:off x="1231220" y="1723293"/>
            <a:ext cx="4143676" cy="4610131"/>
          </a:xfrm>
        </p:spPr>
        <p:txBody>
          <a:bodyPr/>
          <a:lstStyle/>
          <a:p>
            <a:pPr marL="176213" indent="-176213">
              <a:spcAft>
                <a:spcPts val="350"/>
              </a:spcAft>
            </a:pPr>
            <a:r>
              <a:rPr lang="pt-BR" sz="1600" dirty="0">
                <a:solidFill>
                  <a:srgbClr val="FF0000"/>
                </a:solidFill>
                <a:latin typeface="+mj-lt"/>
              </a:rPr>
              <a:t>N5 &amp; Senior Certificate languages (par 19)</a:t>
            </a:r>
          </a:p>
          <a:p>
            <a:pPr marL="176213" indent="-176213">
              <a:spcAft>
                <a:spcPts val="350"/>
              </a:spcAft>
            </a:pPr>
            <a:r>
              <a:rPr lang="en-US" sz="1600" dirty="0">
                <a:latin typeface="+mj-lt"/>
              </a:rPr>
              <a:t>SYSTEM &amp; Senior Certificate subjects (par 11) </a:t>
            </a:r>
          </a:p>
          <a:p>
            <a:pPr marL="176213" indent="-176213">
              <a:spcAft>
                <a:spcPts val="350"/>
              </a:spcAft>
            </a:pPr>
            <a:r>
              <a:rPr lang="en-US" sz="1600" dirty="0">
                <a:latin typeface="+mj-lt"/>
              </a:rPr>
              <a:t>ASECA &amp; Senior Certificate subjects (par12)</a:t>
            </a:r>
          </a:p>
          <a:p>
            <a:pPr marL="176213" indent="-176213">
              <a:spcAft>
                <a:spcPts val="350"/>
              </a:spcAft>
            </a:pPr>
            <a:r>
              <a:rPr lang="en-US" sz="1600" dirty="0" smtClean="0">
                <a:solidFill>
                  <a:srgbClr val="FF0000"/>
                </a:solidFill>
                <a:latin typeface="+mj-lt"/>
              </a:rPr>
              <a:t>Academic </a:t>
            </a:r>
            <a:r>
              <a:rPr lang="en-US" sz="1600" dirty="0">
                <a:solidFill>
                  <a:srgbClr val="FF0000"/>
                </a:solidFill>
                <a:latin typeface="+mj-lt"/>
              </a:rPr>
              <a:t>&amp; Professional qualifications (par 17)</a:t>
            </a:r>
          </a:p>
          <a:p>
            <a:pPr marL="176213" indent="-176213">
              <a:spcAft>
                <a:spcPts val="350"/>
              </a:spcAft>
            </a:pPr>
            <a:r>
              <a:rPr lang="en-US" sz="1600" dirty="0">
                <a:solidFill>
                  <a:srgbClr val="FF0000"/>
                </a:solidFill>
                <a:latin typeface="+mj-lt"/>
              </a:rPr>
              <a:t>Post-school qualifications </a:t>
            </a:r>
            <a:r>
              <a:rPr lang="en-ZA" sz="1600" dirty="0">
                <a:solidFill>
                  <a:srgbClr val="FF0000"/>
                </a:solidFill>
                <a:latin typeface="+mj-lt"/>
              </a:rPr>
              <a:t>(par 18)</a:t>
            </a:r>
            <a:endParaRPr lang="en-US" sz="1600" dirty="0">
              <a:solidFill>
                <a:srgbClr val="FF0000"/>
              </a:solidFill>
              <a:latin typeface="+mj-lt"/>
            </a:endParaRPr>
          </a:p>
          <a:p>
            <a:pPr marL="176213" indent="-176213">
              <a:spcAft>
                <a:spcPts val="350"/>
              </a:spcAft>
            </a:pPr>
            <a:r>
              <a:rPr lang="en-ZA" sz="1600" dirty="0">
                <a:solidFill>
                  <a:srgbClr val="FF0000"/>
                </a:solidFill>
                <a:latin typeface="+mj-lt"/>
              </a:rPr>
              <a:t>Senior certificate subjects &amp; one language with 1st Language HG </a:t>
            </a:r>
            <a:r>
              <a:rPr lang="en-US" sz="1600" dirty="0">
                <a:solidFill>
                  <a:srgbClr val="FF0000"/>
                </a:solidFill>
                <a:latin typeface="+mj-lt"/>
              </a:rPr>
              <a:t>equivalence </a:t>
            </a:r>
            <a:r>
              <a:rPr lang="en-ZA" sz="1600" dirty="0">
                <a:solidFill>
                  <a:srgbClr val="FF0000"/>
                </a:solidFill>
                <a:latin typeface="+mj-lt"/>
              </a:rPr>
              <a:t>(par 19)</a:t>
            </a:r>
            <a:endParaRPr lang="en-US" sz="1600" dirty="0">
              <a:solidFill>
                <a:srgbClr val="FF0000"/>
              </a:solidFill>
              <a:latin typeface="+mj-lt"/>
            </a:endParaRPr>
          </a:p>
          <a:p>
            <a:pPr marL="176213" indent="-176213">
              <a:spcAft>
                <a:spcPts val="350"/>
              </a:spcAft>
            </a:pPr>
            <a:r>
              <a:rPr lang="en-ZA" sz="1600" dirty="0">
                <a:latin typeface="+mj-lt"/>
              </a:rPr>
              <a:t>Senior certificate subjects &amp; one recognized extra-curricular subject (par 20)</a:t>
            </a:r>
          </a:p>
        </p:txBody>
      </p:sp>
      <p:sp>
        <p:nvSpPr>
          <p:cNvPr id="10" name="Text Placeholder 9"/>
          <p:cNvSpPr>
            <a:spLocks noGrp="1"/>
          </p:cNvSpPr>
          <p:nvPr>
            <p:ph type="body" sz="quarter" idx="3"/>
          </p:nvPr>
        </p:nvSpPr>
        <p:spPr>
          <a:xfrm>
            <a:off x="6130525" y="1083531"/>
            <a:ext cx="5252178" cy="639762"/>
          </a:xfrm>
        </p:spPr>
        <p:txBody>
          <a:bodyPr/>
          <a:lstStyle/>
          <a:p>
            <a:r>
              <a:rPr lang="en-US" sz="2000" dirty="0">
                <a:latin typeface="+mj-lt"/>
              </a:rPr>
              <a:t>Conditional Exemption Certificates</a:t>
            </a:r>
          </a:p>
        </p:txBody>
      </p:sp>
      <p:sp>
        <p:nvSpPr>
          <p:cNvPr id="4" name="Text Placeholder 3"/>
          <p:cNvSpPr>
            <a:spLocks noGrp="1"/>
          </p:cNvSpPr>
          <p:nvPr>
            <p:ph sz="quarter" idx="4"/>
          </p:nvPr>
        </p:nvSpPr>
        <p:spPr>
          <a:xfrm>
            <a:off x="6130525" y="1914993"/>
            <a:ext cx="4041775" cy="3951288"/>
          </a:xfrm>
        </p:spPr>
        <p:txBody>
          <a:bodyPr/>
          <a:lstStyle/>
          <a:p>
            <a:pPr>
              <a:spcAft>
                <a:spcPts val="600"/>
              </a:spcAft>
            </a:pPr>
            <a:r>
              <a:rPr lang="pt-BR" sz="1600" dirty="0" smtClean="0">
                <a:latin typeface="+mj-lt"/>
              </a:rPr>
              <a:t>N5 </a:t>
            </a:r>
            <a:r>
              <a:rPr lang="pt-BR" sz="1600" dirty="0">
                <a:latin typeface="+mj-lt"/>
              </a:rPr>
              <a:t>&amp; Senior Certificate languages (par 25)</a:t>
            </a:r>
          </a:p>
          <a:p>
            <a:pPr>
              <a:spcAft>
                <a:spcPts val="600"/>
              </a:spcAft>
            </a:pPr>
            <a:r>
              <a:rPr lang="en-US" sz="1600" dirty="0" smtClean="0">
                <a:latin typeface="+mj-lt"/>
              </a:rPr>
              <a:t>Immigrant‘s </a:t>
            </a:r>
            <a:r>
              <a:rPr lang="en-US" sz="1600" dirty="0">
                <a:latin typeface="+mj-lt"/>
              </a:rPr>
              <a:t>(par 29)</a:t>
            </a:r>
          </a:p>
          <a:p>
            <a:pPr>
              <a:spcAft>
                <a:spcPts val="600"/>
              </a:spcAft>
            </a:pPr>
            <a:r>
              <a:rPr lang="en-US" sz="1600" dirty="0">
                <a:solidFill>
                  <a:srgbClr val="FF0000"/>
                </a:solidFill>
                <a:latin typeface="+mj-lt"/>
              </a:rPr>
              <a:t>Mature age (par 30) </a:t>
            </a:r>
          </a:p>
          <a:p>
            <a:pPr>
              <a:spcAft>
                <a:spcPts val="600"/>
              </a:spcAft>
            </a:pPr>
            <a:r>
              <a:rPr lang="en-US" sz="1600" dirty="0">
                <a:solidFill>
                  <a:srgbClr val="FF0000"/>
                </a:solidFill>
                <a:latin typeface="+mj-lt"/>
              </a:rPr>
              <a:t>Senate's discretionary (par 31)</a:t>
            </a:r>
          </a:p>
        </p:txBody>
      </p:sp>
      <p:sp>
        <p:nvSpPr>
          <p:cNvPr id="11" name="Title 4"/>
          <p:cNvSpPr txBox="1">
            <a:spLocks/>
          </p:cNvSpPr>
          <p:nvPr/>
        </p:nvSpPr>
        <p:spPr>
          <a:xfrm>
            <a:off x="696000" y="474614"/>
            <a:ext cx="10800000" cy="415925"/>
          </a:xfrm>
          <a:prstGeom prst="rect">
            <a:avLst/>
          </a:prstGeom>
          <a:ln>
            <a:solidFill>
              <a:schemeClr val="accent3">
                <a:lumMod val="50000"/>
                <a:lumOff val="50000"/>
              </a:schemeClr>
            </a:solidFill>
          </a:ln>
        </p:spPr>
        <p:txBody>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a:r>
              <a:rPr lang="en-ZA" dirty="0" smtClean="0"/>
              <a:t>Types of exemptions lodged</a:t>
            </a:r>
            <a:endParaRPr lang="en-ZA" dirty="0"/>
          </a:p>
        </p:txBody>
      </p:sp>
    </p:spTree>
    <p:extLst>
      <p:ext uri="{BB962C8B-B14F-4D97-AF65-F5344CB8AC3E}">
        <p14:creationId xmlns:p14="http://schemas.microsoft.com/office/powerpoint/2010/main" val="787556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1847" y="933653"/>
            <a:ext cx="10384221" cy="4154984"/>
          </a:xfrm>
          <a:prstGeom prst="rect">
            <a:avLst/>
          </a:prstGeom>
        </p:spPr>
        <p:txBody>
          <a:bodyPr wrap="square">
            <a:spAutoFit/>
          </a:bodyPr>
          <a:lstStyle/>
          <a:p>
            <a:pPr algn="just" fontAlgn="base">
              <a:spcBef>
                <a:spcPct val="0"/>
              </a:spcBef>
              <a:spcAft>
                <a:spcPct val="0"/>
              </a:spcAft>
            </a:pPr>
            <a:endParaRPr lang="en-ZA" sz="2400" b="1" dirty="0">
              <a:solidFill>
                <a:srgbClr val="000000"/>
              </a:solidFill>
            </a:endParaRPr>
          </a:p>
          <a:p>
            <a:pPr marL="355600" indent="-266700" algn="just" fontAlgn="base">
              <a:spcBef>
                <a:spcPct val="0"/>
              </a:spcBef>
              <a:spcAft>
                <a:spcPct val="0"/>
              </a:spcAft>
              <a:buFont typeface="Arial" pitchFamily="34" charset="0"/>
              <a:buChar char="•"/>
              <a:tabLst>
                <a:tab pos="625475" algn="l"/>
              </a:tabLst>
            </a:pPr>
            <a:r>
              <a:rPr lang="en-ZA" sz="2400" dirty="0">
                <a:solidFill>
                  <a:srgbClr val="000000"/>
                </a:solidFill>
              </a:rPr>
              <a:t>The board issues complete exemption to holders of the senior certificate and national diplomas issued by the former Technikons and now universities of technology</a:t>
            </a:r>
          </a:p>
          <a:p>
            <a:pPr marL="355600" indent="-266700" algn="just" fontAlgn="base">
              <a:spcBef>
                <a:spcPct val="0"/>
              </a:spcBef>
              <a:spcAft>
                <a:spcPct val="0"/>
              </a:spcAft>
            </a:pPr>
            <a:endParaRPr lang="en-ZA" sz="2400" dirty="0">
              <a:solidFill>
                <a:srgbClr val="000000"/>
              </a:solidFill>
            </a:endParaRPr>
          </a:p>
          <a:p>
            <a:pPr marL="355600" indent="-266700" algn="just" fontAlgn="base">
              <a:spcBef>
                <a:spcPct val="0"/>
              </a:spcBef>
              <a:spcAft>
                <a:spcPct val="0"/>
              </a:spcAft>
              <a:buFont typeface="Arial" pitchFamily="34" charset="0"/>
              <a:buChar char="•"/>
            </a:pPr>
            <a:r>
              <a:rPr lang="en-ZA" sz="2400" dirty="0">
                <a:solidFill>
                  <a:srgbClr val="000000"/>
                </a:solidFill>
              </a:rPr>
              <a:t>The board issues complete exemption to holders of the senior certificate and two or three year diplomas issued by public universities.</a:t>
            </a:r>
          </a:p>
          <a:p>
            <a:pPr marL="355600" indent="-266700" algn="just" fontAlgn="base">
              <a:spcBef>
                <a:spcPct val="0"/>
              </a:spcBef>
              <a:spcAft>
                <a:spcPct val="0"/>
              </a:spcAft>
            </a:pPr>
            <a:endParaRPr lang="en-ZA" sz="2400" dirty="0">
              <a:solidFill>
                <a:srgbClr val="000000"/>
              </a:solidFill>
            </a:endParaRPr>
          </a:p>
          <a:p>
            <a:pPr marL="355600" indent="-266700" algn="just" fontAlgn="base">
              <a:spcBef>
                <a:spcPct val="0"/>
              </a:spcBef>
              <a:spcAft>
                <a:spcPct val="0"/>
              </a:spcAft>
              <a:buFont typeface="Arial" pitchFamily="34" charset="0"/>
              <a:buChar char="•"/>
            </a:pPr>
            <a:r>
              <a:rPr lang="en-ZA" sz="2400" dirty="0">
                <a:solidFill>
                  <a:srgbClr val="000000"/>
                </a:solidFill>
              </a:rPr>
              <a:t>Two senior certificate languages on higher grade plus four N5 subjects that include a senior certificate subject also qualify the holder for complete exemption</a:t>
            </a:r>
            <a:r>
              <a:rPr lang="en-ZA" dirty="0">
                <a:solidFill>
                  <a:srgbClr val="000000"/>
                </a:solidFill>
              </a:rPr>
              <a:t>.</a:t>
            </a:r>
          </a:p>
        </p:txBody>
      </p:sp>
      <p:sp>
        <p:nvSpPr>
          <p:cNvPr id="5" name="Title 2"/>
          <p:cNvSpPr txBox="1">
            <a:spLocks/>
          </p:cNvSpPr>
          <p:nvPr/>
        </p:nvSpPr>
        <p:spPr>
          <a:xfrm>
            <a:off x="695999" y="558696"/>
            <a:ext cx="10800000" cy="415925"/>
          </a:xfrm>
          <a:prstGeom prst="rect">
            <a:avLst/>
          </a:prstGeom>
          <a:ln>
            <a:solidFill>
              <a:schemeClr val="accent3">
                <a:lumMod val="50000"/>
                <a:lumOff val="50000"/>
              </a:schemeClr>
            </a:solidFill>
          </a:ln>
        </p:spPr>
        <p:txBody>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a:r>
              <a:rPr lang="en-ZA" dirty="0"/>
              <a:t>Senior certificate and formal qualifications</a:t>
            </a:r>
          </a:p>
          <a:p>
            <a:pPr algn="ctr"/>
            <a:endParaRPr lang="en-ZA" dirty="0"/>
          </a:p>
        </p:txBody>
      </p:sp>
    </p:spTree>
    <p:extLst>
      <p:ext uri="{BB962C8B-B14F-4D97-AF65-F5344CB8AC3E}">
        <p14:creationId xmlns:p14="http://schemas.microsoft.com/office/powerpoint/2010/main" val="9950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765" y="1171923"/>
            <a:ext cx="10226565" cy="4893647"/>
          </a:xfrm>
          <a:prstGeom prst="rect">
            <a:avLst/>
          </a:prstGeom>
        </p:spPr>
        <p:txBody>
          <a:bodyPr wrap="square">
            <a:spAutoFit/>
          </a:bodyPr>
          <a:lstStyle/>
          <a:p>
            <a:pPr fontAlgn="base">
              <a:spcBef>
                <a:spcPct val="0"/>
              </a:spcBef>
              <a:spcAft>
                <a:spcPct val="0"/>
              </a:spcAft>
            </a:pPr>
            <a:endParaRPr lang="en-ZA" sz="2400" b="1" dirty="0">
              <a:solidFill>
                <a:srgbClr val="000000"/>
              </a:solidFill>
              <a:latin typeface="+mj-lt"/>
            </a:endParaRPr>
          </a:p>
          <a:p>
            <a:pPr marL="266700" indent="-266700" algn="just" fontAlgn="base">
              <a:spcBef>
                <a:spcPct val="0"/>
              </a:spcBef>
              <a:spcAft>
                <a:spcPct val="0"/>
              </a:spcAft>
              <a:buFont typeface="Arial" pitchFamily="34" charset="0"/>
              <a:buChar char="•"/>
            </a:pPr>
            <a:r>
              <a:rPr lang="en-ZA" sz="2400" dirty="0">
                <a:solidFill>
                  <a:srgbClr val="000000"/>
                </a:solidFill>
                <a:latin typeface="+mj-lt"/>
              </a:rPr>
              <a:t>The board issues certificates of complete exemption to candidates who completed a qualification that is evaluated at Level 5 of the SAQA NQF with credit value of 120 or </a:t>
            </a:r>
            <a:r>
              <a:rPr lang="en-ZA" sz="2400" dirty="0" smtClean="0">
                <a:solidFill>
                  <a:srgbClr val="000000"/>
                </a:solidFill>
                <a:latin typeface="+mj-lt"/>
              </a:rPr>
              <a:t>more obtained at an accredited institution (public or private).</a:t>
            </a:r>
            <a:endParaRPr lang="en-ZA" sz="2400" dirty="0">
              <a:solidFill>
                <a:srgbClr val="000000"/>
              </a:solidFill>
              <a:latin typeface="+mj-lt"/>
            </a:endParaRPr>
          </a:p>
          <a:p>
            <a:pPr marL="266700" indent="-266700" algn="just" fontAlgn="base">
              <a:spcBef>
                <a:spcPct val="0"/>
              </a:spcBef>
              <a:spcAft>
                <a:spcPct val="0"/>
              </a:spcAft>
            </a:pPr>
            <a:endParaRPr lang="en-ZA" sz="2400" dirty="0">
              <a:solidFill>
                <a:srgbClr val="000000"/>
              </a:solidFill>
              <a:latin typeface="+mj-lt"/>
            </a:endParaRPr>
          </a:p>
          <a:p>
            <a:pPr marL="266700" indent="-266700" algn="just" fontAlgn="base">
              <a:spcBef>
                <a:spcPct val="0"/>
              </a:spcBef>
              <a:spcAft>
                <a:spcPct val="0"/>
              </a:spcAft>
              <a:buFont typeface="Arial" pitchFamily="34" charset="0"/>
              <a:buChar char="•"/>
            </a:pPr>
            <a:r>
              <a:rPr lang="en-ZA" sz="2400" dirty="0">
                <a:solidFill>
                  <a:srgbClr val="000000"/>
                </a:solidFill>
                <a:latin typeface="+mj-lt"/>
              </a:rPr>
              <a:t>These qualifications are normally offered at private institutions. Some are offered at public institutions e.g. Certificate in Dental Assistance offered by TUT.</a:t>
            </a:r>
          </a:p>
          <a:p>
            <a:pPr marL="266700" indent="-266700" algn="just" fontAlgn="base">
              <a:spcBef>
                <a:spcPct val="0"/>
              </a:spcBef>
              <a:spcAft>
                <a:spcPct val="0"/>
              </a:spcAft>
            </a:pPr>
            <a:endParaRPr lang="en-ZA" sz="2400" dirty="0">
              <a:solidFill>
                <a:srgbClr val="000000"/>
              </a:solidFill>
              <a:latin typeface="+mj-lt"/>
            </a:endParaRPr>
          </a:p>
          <a:p>
            <a:pPr marL="266700" indent="-266700" algn="just" fontAlgn="base">
              <a:spcBef>
                <a:spcPct val="0"/>
              </a:spcBef>
              <a:spcAft>
                <a:spcPct val="0"/>
              </a:spcAft>
              <a:buFont typeface="Arial" pitchFamily="34" charset="0"/>
              <a:buChar char="•"/>
            </a:pPr>
            <a:r>
              <a:rPr lang="en-ZA" sz="2400" dirty="0">
                <a:solidFill>
                  <a:srgbClr val="000000"/>
                </a:solidFill>
                <a:latin typeface="+mj-lt"/>
              </a:rPr>
              <a:t>Candidates aspiring for complete exemption through this route are strongly advised to check the registration status of the qualification with SAQA before proceeding with studies</a:t>
            </a:r>
            <a:r>
              <a:rPr lang="en-ZA" dirty="0">
                <a:solidFill>
                  <a:srgbClr val="000000"/>
                </a:solidFill>
                <a:latin typeface="+mj-lt"/>
              </a:rPr>
              <a:t>.</a:t>
            </a:r>
          </a:p>
        </p:txBody>
      </p:sp>
      <p:sp>
        <p:nvSpPr>
          <p:cNvPr id="4" name="Title 4"/>
          <p:cNvSpPr txBox="1">
            <a:spLocks/>
          </p:cNvSpPr>
          <p:nvPr/>
        </p:nvSpPr>
        <p:spPr>
          <a:xfrm>
            <a:off x="696000" y="474614"/>
            <a:ext cx="10800000" cy="415925"/>
          </a:xfrm>
          <a:prstGeom prst="rect">
            <a:avLst/>
          </a:prstGeom>
          <a:ln>
            <a:solidFill>
              <a:schemeClr val="accent3">
                <a:lumMod val="50000"/>
                <a:lumOff val="50000"/>
              </a:schemeClr>
            </a:solidFill>
          </a:ln>
        </p:spPr>
        <p:txBody>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a:r>
              <a:rPr lang="en-ZA" dirty="0"/>
              <a:t>Paragraph 17 </a:t>
            </a:r>
            <a:r>
              <a:rPr lang="en-ZA" dirty="0" smtClean="0"/>
              <a:t>Exemption</a:t>
            </a:r>
          </a:p>
          <a:p>
            <a:pPr algn="ctr"/>
            <a:endParaRPr lang="en-ZA" dirty="0"/>
          </a:p>
        </p:txBody>
      </p:sp>
    </p:spTree>
    <p:extLst>
      <p:ext uri="{BB962C8B-B14F-4D97-AF65-F5344CB8AC3E}">
        <p14:creationId xmlns:p14="http://schemas.microsoft.com/office/powerpoint/2010/main" val="141968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1036" y="1990882"/>
            <a:ext cx="9921764" cy="2954655"/>
          </a:xfrm>
          <a:prstGeom prst="rect">
            <a:avLst/>
          </a:prstGeom>
        </p:spPr>
        <p:txBody>
          <a:bodyPr wrap="square">
            <a:spAutoFit/>
          </a:bodyPr>
          <a:lstStyle/>
          <a:p>
            <a:pPr algn="just" fontAlgn="base">
              <a:spcBef>
                <a:spcPct val="0"/>
              </a:spcBef>
              <a:spcAft>
                <a:spcPct val="0"/>
              </a:spcAft>
            </a:pPr>
            <a:endParaRPr lang="en-ZA" sz="2400" b="1" dirty="0">
              <a:solidFill>
                <a:srgbClr val="000000"/>
              </a:solidFill>
            </a:endParaRPr>
          </a:p>
          <a:p>
            <a:pPr algn="just" fontAlgn="base">
              <a:spcBef>
                <a:spcPct val="0"/>
              </a:spcBef>
              <a:spcAft>
                <a:spcPct val="0"/>
              </a:spcAft>
            </a:pPr>
            <a:r>
              <a:rPr lang="en-ZA" sz="2400" dirty="0">
                <a:solidFill>
                  <a:srgbClr val="000000"/>
                </a:solidFill>
              </a:rPr>
              <a:t>Individuals  who are </a:t>
            </a:r>
            <a:r>
              <a:rPr lang="en-ZA" sz="2400" dirty="0" smtClean="0">
                <a:solidFill>
                  <a:srgbClr val="000000"/>
                </a:solidFill>
              </a:rPr>
              <a:t>23 </a:t>
            </a:r>
            <a:r>
              <a:rPr lang="en-ZA" sz="2400" dirty="0">
                <a:solidFill>
                  <a:srgbClr val="000000"/>
                </a:solidFill>
              </a:rPr>
              <a:t>years or </a:t>
            </a:r>
            <a:r>
              <a:rPr lang="en-ZA" sz="2400" dirty="0" smtClean="0">
                <a:solidFill>
                  <a:srgbClr val="000000"/>
                </a:solidFill>
              </a:rPr>
              <a:t>older at the year of registration with the Pre-2008 Senior Certificate and foreign qualifications may qualify for a mature age exemption in terms of Paragraph 30 of the gazette or country specific regulations as gazetted and may be allowed to </a:t>
            </a:r>
            <a:r>
              <a:rPr lang="en-ZA" sz="2400" dirty="0">
                <a:solidFill>
                  <a:srgbClr val="000000"/>
                </a:solidFill>
              </a:rPr>
              <a:t>study towards a degree programme </a:t>
            </a:r>
            <a:r>
              <a:rPr lang="en-ZA" sz="2400" dirty="0" smtClean="0">
                <a:solidFill>
                  <a:srgbClr val="000000"/>
                </a:solidFill>
              </a:rPr>
              <a:t>subject to </a:t>
            </a:r>
            <a:r>
              <a:rPr lang="en-ZA" sz="2400" dirty="0">
                <a:solidFill>
                  <a:srgbClr val="000000"/>
                </a:solidFill>
              </a:rPr>
              <a:t>faculty admission requirements.</a:t>
            </a:r>
          </a:p>
          <a:p>
            <a:pPr algn="ctr" fontAlgn="base">
              <a:spcAft>
                <a:spcPct val="0"/>
              </a:spcAft>
            </a:pPr>
            <a:endParaRPr lang="en-US" dirty="0">
              <a:solidFill>
                <a:srgbClr val="000000"/>
              </a:solidFill>
            </a:endParaRPr>
          </a:p>
        </p:txBody>
      </p:sp>
      <p:sp>
        <p:nvSpPr>
          <p:cNvPr id="4" name="Title 4"/>
          <p:cNvSpPr txBox="1">
            <a:spLocks/>
          </p:cNvSpPr>
          <p:nvPr/>
        </p:nvSpPr>
        <p:spPr>
          <a:xfrm>
            <a:off x="696000" y="474614"/>
            <a:ext cx="10800000" cy="415925"/>
          </a:xfrm>
          <a:prstGeom prst="rect">
            <a:avLst/>
          </a:prstGeom>
          <a:ln>
            <a:solidFill>
              <a:schemeClr val="accent3">
                <a:lumMod val="50000"/>
                <a:lumOff val="50000"/>
              </a:schemeClr>
            </a:solidFill>
          </a:ln>
        </p:spPr>
        <p:txBody>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fontAlgn="base">
              <a:spcAft>
                <a:spcPct val="0"/>
              </a:spcAft>
            </a:pPr>
            <a:r>
              <a:rPr lang="en-ZA" dirty="0">
                <a:solidFill>
                  <a:srgbClr val="000000"/>
                </a:solidFill>
              </a:rPr>
              <a:t>Mature Age exemption for </a:t>
            </a:r>
            <a:r>
              <a:rPr lang="en-ZA" dirty="0" smtClean="0">
                <a:solidFill>
                  <a:srgbClr val="000000"/>
                </a:solidFill>
              </a:rPr>
              <a:t>+23 </a:t>
            </a:r>
            <a:r>
              <a:rPr lang="en-ZA" dirty="0">
                <a:solidFill>
                  <a:srgbClr val="000000"/>
                </a:solidFill>
              </a:rPr>
              <a:t>candidates</a:t>
            </a:r>
          </a:p>
        </p:txBody>
      </p:sp>
    </p:spTree>
    <p:extLst>
      <p:ext uri="{BB962C8B-B14F-4D97-AF65-F5344CB8AC3E}">
        <p14:creationId xmlns:p14="http://schemas.microsoft.com/office/powerpoint/2010/main" val="95938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1036" y="1990882"/>
            <a:ext cx="9921764" cy="2954655"/>
          </a:xfrm>
          <a:prstGeom prst="rect">
            <a:avLst/>
          </a:prstGeom>
        </p:spPr>
        <p:txBody>
          <a:bodyPr wrap="square">
            <a:spAutoFit/>
          </a:bodyPr>
          <a:lstStyle/>
          <a:p>
            <a:pPr algn="just" fontAlgn="base">
              <a:spcBef>
                <a:spcPct val="0"/>
              </a:spcBef>
              <a:spcAft>
                <a:spcPct val="0"/>
              </a:spcAft>
            </a:pPr>
            <a:endParaRPr lang="en-ZA" sz="2400" b="1" dirty="0">
              <a:solidFill>
                <a:srgbClr val="000000"/>
              </a:solidFill>
            </a:endParaRPr>
          </a:p>
          <a:p>
            <a:pPr algn="just" fontAlgn="base">
              <a:spcBef>
                <a:spcPct val="0"/>
              </a:spcBef>
              <a:spcAft>
                <a:spcPct val="0"/>
              </a:spcAft>
            </a:pPr>
            <a:r>
              <a:rPr lang="en-ZA" sz="2400" dirty="0">
                <a:solidFill>
                  <a:srgbClr val="000000"/>
                </a:solidFill>
              </a:rPr>
              <a:t>Individuals  who are 45 years or older are allowed by law to study towards a degree programme </a:t>
            </a:r>
            <a:r>
              <a:rPr lang="en-ZA" sz="2400" dirty="0" smtClean="0">
                <a:solidFill>
                  <a:srgbClr val="000000"/>
                </a:solidFill>
              </a:rPr>
              <a:t>subject </a:t>
            </a:r>
            <a:r>
              <a:rPr lang="en-ZA" sz="2400" dirty="0">
                <a:solidFill>
                  <a:srgbClr val="000000"/>
                </a:solidFill>
              </a:rPr>
              <a:t>to faculty admission requirements</a:t>
            </a:r>
            <a:r>
              <a:rPr lang="en-ZA" sz="2400" dirty="0" smtClean="0">
                <a:solidFill>
                  <a:srgbClr val="000000"/>
                </a:solidFill>
              </a:rPr>
              <a:t>.</a:t>
            </a:r>
          </a:p>
          <a:p>
            <a:pPr algn="just" fontAlgn="base">
              <a:spcBef>
                <a:spcPct val="0"/>
              </a:spcBef>
              <a:spcAft>
                <a:spcPct val="0"/>
              </a:spcAft>
            </a:pPr>
            <a:endParaRPr lang="en-ZA" sz="2400" dirty="0">
              <a:solidFill>
                <a:srgbClr val="000000"/>
              </a:solidFill>
            </a:endParaRPr>
          </a:p>
          <a:p>
            <a:pPr algn="just" fontAlgn="base">
              <a:spcBef>
                <a:spcPct val="0"/>
              </a:spcBef>
              <a:spcAft>
                <a:spcPct val="0"/>
              </a:spcAft>
            </a:pPr>
            <a:r>
              <a:rPr lang="en-ZA" sz="2400" dirty="0" smtClean="0">
                <a:solidFill>
                  <a:srgbClr val="000000"/>
                </a:solidFill>
              </a:rPr>
              <a:t>In order for such applications to be processed a copy of the applicant’s ID need to be submitted together with the completed application form.</a:t>
            </a:r>
            <a:endParaRPr lang="en-ZA" sz="2400" dirty="0">
              <a:solidFill>
                <a:srgbClr val="000000"/>
              </a:solidFill>
            </a:endParaRPr>
          </a:p>
          <a:p>
            <a:pPr algn="ctr" fontAlgn="base">
              <a:spcAft>
                <a:spcPct val="0"/>
              </a:spcAft>
            </a:pPr>
            <a:endParaRPr lang="en-US" dirty="0">
              <a:solidFill>
                <a:srgbClr val="000000"/>
              </a:solidFill>
            </a:endParaRPr>
          </a:p>
        </p:txBody>
      </p:sp>
      <p:sp>
        <p:nvSpPr>
          <p:cNvPr id="4" name="Title 4"/>
          <p:cNvSpPr txBox="1">
            <a:spLocks/>
          </p:cNvSpPr>
          <p:nvPr/>
        </p:nvSpPr>
        <p:spPr>
          <a:xfrm>
            <a:off x="696000" y="474614"/>
            <a:ext cx="10800000" cy="415925"/>
          </a:xfrm>
          <a:prstGeom prst="rect">
            <a:avLst/>
          </a:prstGeom>
          <a:ln>
            <a:solidFill>
              <a:schemeClr val="accent3">
                <a:lumMod val="50000"/>
                <a:lumOff val="50000"/>
              </a:schemeClr>
            </a:solidFill>
          </a:ln>
        </p:spPr>
        <p:txBody>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fontAlgn="base">
              <a:spcAft>
                <a:spcPct val="0"/>
              </a:spcAft>
            </a:pPr>
            <a:r>
              <a:rPr lang="en-ZA" dirty="0">
                <a:solidFill>
                  <a:srgbClr val="000000"/>
                </a:solidFill>
              </a:rPr>
              <a:t>Mature Age exemption for +45 candidates</a:t>
            </a:r>
          </a:p>
        </p:txBody>
      </p:sp>
    </p:spTree>
    <p:extLst>
      <p:ext uri="{BB962C8B-B14F-4D97-AF65-F5344CB8AC3E}">
        <p14:creationId xmlns:p14="http://schemas.microsoft.com/office/powerpoint/2010/main" val="84560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0" y="544425"/>
            <a:ext cx="10800000" cy="415925"/>
          </a:xfrm>
          <a:ln>
            <a:solidFill>
              <a:schemeClr val="accent3">
                <a:lumMod val="50000"/>
                <a:lumOff val="50000"/>
              </a:schemeClr>
            </a:solidFill>
          </a:ln>
        </p:spPr>
        <p:txBody>
          <a:bodyPr/>
          <a:lstStyle/>
          <a:p>
            <a:pPr algn="ctr"/>
            <a:r>
              <a:rPr lang="en-ZA" dirty="0"/>
              <a:t>UNIVERSITIES SOUTH AFRICA BACKGROUND</a:t>
            </a:r>
          </a:p>
        </p:txBody>
      </p:sp>
      <p:sp>
        <p:nvSpPr>
          <p:cNvPr id="3" name="Content Placeholder 2"/>
          <p:cNvSpPr>
            <a:spLocks noGrp="1"/>
          </p:cNvSpPr>
          <p:nvPr>
            <p:ph idx="1"/>
          </p:nvPr>
        </p:nvSpPr>
        <p:spPr>
          <a:xfrm>
            <a:off x="696000" y="1153297"/>
            <a:ext cx="10800000" cy="5121668"/>
          </a:xfrm>
        </p:spPr>
        <p:txBody>
          <a:bodyPr/>
          <a:lstStyle/>
          <a:p>
            <a:r>
              <a:rPr lang="en-ZA" sz="2400" dirty="0"/>
              <a:t>Formed on 9 May </a:t>
            </a:r>
            <a:r>
              <a:rPr lang="en-ZA" sz="2400" dirty="0" smtClean="0"/>
              <a:t>2005</a:t>
            </a:r>
          </a:p>
          <a:p>
            <a:pPr marL="0" indent="0">
              <a:buNone/>
            </a:pPr>
            <a:endParaRPr lang="en-ZA" sz="2400" dirty="0"/>
          </a:p>
          <a:p>
            <a:r>
              <a:rPr lang="en-ZA" sz="2400" dirty="0"/>
              <a:t>Name changed from HESA to Universities South Africa on 22 July </a:t>
            </a:r>
            <a:r>
              <a:rPr lang="en-ZA" sz="2400" dirty="0" smtClean="0"/>
              <a:t>2015</a:t>
            </a:r>
          </a:p>
          <a:p>
            <a:pPr marL="0" indent="0">
              <a:buNone/>
            </a:pPr>
            <a:endParaRPr lang="en-ZA" sz="2400" dirty="0"/>
          </a:p>
          <a:p>
            <a:r>
              <a:rPr lang="en-ZA" sz="2400" dirty="0"/>
              <a:t>Establishment driven by restructuring of HE sector – new institutional types (mergers &amp; incorporations</a:t>
            </a:r>
            <a:r>
              <a:rPr lang="en-ZA" sz="2400" dirty="0" smtClean="0"/>
              <a:t>)</a:t>
            </a:r>
          </a:p>
          <a:p>
            <a:pPr marL="0" indent="0">
              <a:buNone/>
            </a:pPr>
            <a:endParaRPr lang="en-ZA" sz="2400" dirty="0"/>
          </a:p>
          <a:p>
            <a:r>
              <a:rPr lang="en-ZA" sz="2400" dirty="0"/>
              <a:t>Successor of  SAUVCA (CUP) and </a:t>
            </a:r>
            <a:r>
              <a:rPr lang="en-ZA" sz="2400" dirty="0" smtClean="0"/>
              <a:t>CTP</a:t>
            </a:r>
          </a:p>
          <a:p>
            <a:pPr marL="0" indent="0">
              <a:buNone/>
            </a:pPr>
            <a:endParaRPr lang="en-ZA" sz="2400" dirty="0"/>
          </a:p>
          <a:p>
            <a:r>
              <a:rPr lang="en-ZA" sz="2400"/>
              <a:t>Represents </a:t>
            </a:r>
            <a:r>
              <a:rPr lang="en-ZA" sz="2400" smtClean="0"/>
              <a:t>26 </a:t>
            </a:r>
            <a:r>
              <a:rPr lang="en-ZA" sz="2400" dirty="0"/>
              <a:t>public </a:t>
            </a:r>
            <a:r>
              <a:rPr lang="en-ZA" sz="2400" dirty="0" smtClean="0"/>
              <a:t>universities</a:t>
            </a:r>
          </a:p>
          <a:p>
            <a:endParaRPr lang="en-ZA" sz="2400" dirty="0"/>
          </a:p>
          <a:p>
            <a:r>
              <a:rPr lang="en-ZA" sz="2400" dirty="0"/>
              <a:t>Section 21 company, and voluntary</a:t>
            </a:r>
          </a:p>
          <a:p>
            <a:endParaRPr lang="en-ZA" sz="2400" dirty="0"/>
          </a:p>
        </p:txBody>
      </p:sp>
    </p:spTree>
    <p:extLst>
      <p:ext uri="{BB962C8B-B14F-4D97-AF65-F5344CB8AC3E}">
        <p14:creationId xmlns:p14="http://schemas.microsoft.com/office/powerpoint/2010/main" val="2363290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6000" y="1435810"/>
            <a:ext cx="10800000" cy="4659314"/>
          </a:xfrm>
        </p:spPr>
        <p:txBody>
          <a:bodyPr/>
          <a:lstStyle/>
          <a:p>
            <a:pPr>
              <a:lnSpc>
                <a:spcPct val="100000"/>
              </a:lnSpc>
            </a:pPr>
            <a:r>
              <a:rPr lang="en-ZA" sz="2400" dirty="0" smtClean="0">
                <a:latin typeface="+mj-lt"/>
              </a:rPr>
              <a:t>The Matriculation Board of Universities SA does not administer the admission requirements for the NSC and NCV</a:t>
            </a:r>
          </a:p>
          <a:p>
            <a:pPr marL="0" indent="0">
              <a:lnSpc>
                <a:spcPct val="100000"/>
              </a:lnSpc>
              <a:buNone/>
            </a:pPr>
            <a:endParaRPr lang="en-ZA" sz="2400" dirty="0" smtClean="0">
              <a:latin typeface="+mj-lt"/>
            </a:endParaRPr>
          </a:p>
          <a:p>
            <a:pPr>
              <a:lnSpc>
                <a:spcPct val="100000"/>
              </a:lnSpc>
            </a:pPr>
            <a:r>
              <a:rPr lang="en-ZA" sz="2400" dirty="0" smtClean="0">
                <a:latin typeface="+mj-lt"/>
              </a:rPr>
              <a:t>Three further education pathways are automatically built on the qualification i.e. Bachelor’s degree; diploma or; higher certificate studies.</a:t>
            </a:r>
          </a:p>
          <a:p>
            <a:pPr marL="0" indent="0">
              <a:lnSpc>
                <a:spcPct val="100000"/>
              </a:lnSpc>
              <a:buNone/>
            </a:pPr>
            <a:endParaRPr lang="en-ZA" sz="2400" dirty="0" smtClean="0">
              <a:latin typeface="+mj-lt"/>
            </a:endParaRPr>
          </a:p>
          <a:p>
            <a:pPr>
              <a:lnSpc>
                <a:spcPct val="100000"/>
              </a:lnSpc>
            </a:pPr>
            <a:r>
              <a:rPr lang="en-ZA" sz="2400" dirty="0" smtClean="0">
                <a:solidFill>
                  <a:srgbClr val="FF0000"/>
                </a:solidFill>
                <a:latin typeface="+mj-lt"/>
              </a:rPr>
              <a:t>No mature age exemption pathway is available for NSC candidates</a:t>
            </a:r>
            <a:r>
              <a:rPr lang="en-ZA" sz="2400" dirty="0" smtClean="0">
                <a:latin typeface="+mj-lt"/>
              </a:rPr>
              <a:t>.</a:t>
            </a:r>
          </a:p>
          <a:p>
            <a:pPr>
              <a:lnSpc>
                <a:spcPct val="100000"/>
              </a:lnSpc>
            </a:pPr>
            <a:endParaRPr lang="en-ZA" sz="2400" dirty="0" smtClean="0">
              <a:latin typeface="+mj-lt"/>
            </a:endParaRPr>
          </a:p>
          <a:p>
            <a:pPr>
              <a:lnSpc>
                <a:spcPct val="100000"/>
              </a:lnSpc>
            </a:pPr>
            <a:r>
              <a:rPr lang="en-ZA" sz="2400" dirty="0" smtClean="0">
                <a:latin typeface="+mj-lt"/>
              </a:rPr>
              <a:t>Applicants without bachelor degree entry may be admitted into degree studies at the discretion of the Senate in terms of paragraph 31.  </a:t>
            </a:r>
          </a:p>
          <a:p>
            <a:pPr marL="0" indent="0">
              <a:buNone/>
            </a:pPr>
            <a:endParaRPr lang="en-US" sz="2400" dirty="0">
              <a:latin typeface="+mj-lt"/>
            </a:endParaRPr>
          </a:p>
        </p:txBody>
      </p:sp>
      <p:sp>
        <p:nvSpPr>
          <p:cNvPr id="5" name="Title 4"/>
          <p:cNvSpPr txBox="1">
            <a:spLocks/>
          </p:cNvSpPr>
          <p:nvPr/>
        </p:nvSpPr>
        <p:spPr>
          <a:xfrm>
            <a:off x="696000" y="474614"/>
            <a:ext cx="10800000" cy="811095"/>
          </a:xfrm>
          <a:prstGeom prst="rect">
            <a:avLst/>
          </a:prstGeom>
          <a:ln>
            <a:solidFill>
              <a:schemeClr val="accent3">
                <a:lumMod val="50000"/>
                <a:lumOff val="50000"/>
              </a:schemeClr>
            </a:solidFill>
          </a:ln>
        </p:spPr>
        <p:txBody>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a:r>
              <a:rPr lang="en-ZA" dirty="0"/>
              <a:t>NATIONAL SENIOR  CERTIFICATE (NSC) </a:t>
            </a:r>
            <a:r>
              <a:rPr lang="en-ZA" dirty="0" smtClean="0"/>
              <a:t>&amp;</a:t>
            </a:r>
          </a:p>
          <a:p>
            <a:pPr algn="ctr"/>
            <a:r>
              <a:rPr lang="en-ZA" dirty="0" smtClean="0"/>
              <a:t>National Certificate Vocations (NCV)</a:t>
            </a:r>
            <a:endParaRPr lang="en-ZA" dirty="0"/>
          </a:p>
        </p:txBody>
      </p:sp>
    </p:spTree>
    <p:extLst>
      <p:ext uri="{BB962C8B-B14F-4D97-AF65-F5344CB8AC3E}">
        <p14:creationId xmlns:p14="http://schemas.microsoft.com/office/powerpoint/2010/main" val="399515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ZA" sz="2400" dirty="0">
                <a:latin typeface="+mj-lt"/>
              </a:rPr>
              <a:t>Policy as it stands today requires that prospective first degree students produce endorsed senior certificate or certificate of complete or conditional exemption from endorsement and exemption requirements</a:t>
            </a:r>
          </a:p>
          <a:p>
            <a:pPr algn="just">
              <a:buNone/>
            </a:pPr>
            <a:endParaRPr lang="en-ZA" sz="2400" dirty="0">
              <a:latin typeface="+mj-lt"/>
            </a:endParaRPr>
          </a:p>
          <a:p>
            <a:pPr algn="just"/>
            <a:r>
              <a:rPr lang="en-ZA" sz="2400" dirty="0">
                <a:latin typeface="+mj-lt"/>
              </a:rPr>
              <a:t>Foreign school leavers are also required to apply for conditional or complete exemption with the Matriculation Board </a:t>
            </a:r>
            <a:r>
              <a:rPr lang="en-ZA" sz="2400" dirty="0" smtClean="0">
                <a:latin typeface="+mj-lt"/>
              </a:rPr>
              <a:t>of Universities SA before </a:t>
            </a:r>
            <a:r>
              <a:rPr lang="en-ZA" sz="2400" dirty="0">
                <a:latin typeface="+mj-lt"/>
              </a:rPr>
              <a:t>they can be considered for placement at various public SA universities.</a:t>
            </a:r>
          </a:p>
          <a:p>
            <a:pPr algn="just">
              <a:buNone/>
            </a:pPr>
            <a:endParaRPr lang="en-ZA" sz="2400" dirty="0">
              <a:latin typeface="+mj-lt"/>
            </a:endParaRPr>
          </a:p>
          <a:p>
            <a:endParaRPr lang="en-US" sz="1800" dirty="0">
              <a:latin typeface="+mj-lt"/>
            </a:endParaRPr>
          </a:p>
        </p:txBody>
      </p:sp>
      <p:sp>
        <p:nvSpPr>
          <p:cNvPr id="5" name="Title 1"/>
          <p:cNvSpPr txBox="1">
            <a:spLocks/>
          </p:cNvSpPr>
          <p:nvPr/>
        </p:nvSpPr>
        <p:spPr>
          <a:xfrm>
            <a:off x="848400" y="889772"/>
            <a:ext cx="10800000" cy="415925"/>
          </a:xfrm>
          <a:prstGeom prst="rect">
            <a:avLst/>
          </a:prstGeom>
          <a:ln>
            <a:solidFill>
              <a:schemeClr val="accent3">
                <a:lumMod val="50000"/>
                <a:lumOff val="50000"/>
              </a:schemeClr>
            </a:solidFill>
          </a:ln>
        </p:spPr>
        <p:txBody>
          <a:bodyPr vert="horz" lIns="0" tIns="45720" rIns="91440" bIns="45720" rtlCol="0" anchor="ctr">
            <a:noAutofit/>
          </a:bodyPr>
          <a:lstStyle>
            <a:lvl1pPr algn="l" defTabSz="914400" rtl="0" eaLnBrk="1" latinLnBrk="0" hangingPunct="1">
              <a:lnSpc>
                <a:spcPct val="90000"/>
              </a:lnSpc>
              <a:spcBef>
                <a:spcPct val="0"/>
              </a:spcBef>
              <a:buNone/>
              <a:defRPr sz="2400" b="1" kern="1200" cap="all" baseline="0">
                <a:solidFill>
                  <a:schemeClr val="tx1"/>
                </a:solidFill>
                <a:latin typeface="+mj-lt"/>
                <a:ea typeface="+mj-ea"/>
                <a:cs typeface="+mj-cs"/>
              </a:defRPr>
            </a:lvl1pPr>
          </a:lstStyle>
          <a:p>
            <a:pPr algn="ctr"/>
            <a:r>
              <a:rPr lang="en-ZA" dirty="0"/>
              <a:t>CONCLUSION</a:t>
            </a:r>
          </a:p>
        </p:txBody>
      </p:sp>
    </p:spTree>
    <p:extLst>
      <p:ext uri="{BB962C8B-B14F-4D97-AF65-F5344CB8AC3E}">
        <p14:creationId xmlns:p14="http://schemas.microsoft.com/office/powerpoint/2010/main" val="291711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11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781504" y="1153297"/>
            <a:ext cx="8628992" cy="4872549"/>
          </a:xfrm>
          <a:prstGeom prst="rect">
            <a:avLst/>
          </a:prstGeom>
        </p:spPr>
      </p:pic>
      <p:sp>
        <p:nvSpPr>
          <p:cNvPr id="5" name="Title 4"/>
          <p:cNvSpPr>
            <a:spLocks noGrp="1"/>
          </p:cNvSpPr>
          <p:nvPr>
            <p:ph type="title"/>
          </p:nvPr>
        </p:nvSpPr>
        <p:spPr>
          <a:ln>
            <a:solidFill>
              <a:schemeClr val="accent3">
                <a:lumMod val="50000"/>
                <a:lumOff val="50000"/>
              </a:schemeClr>
            </a:solidFill>
          </a:ln>
        </p:spPr>
        <p:txBody>
          <a:bodyPr/>
          <a:lstStyle/>
          <a:p>
            <a:pPr algn="ctr"/>
            <a:r>
              <a:rPr lang="en-ZA" dirty="0"/>
              <a:t>Where do we fit into </a:t>
            </a:r>
            <a:r>
              <a:rPr lang="en-ZA" dirty="0" smtClean="0"/>
              <a:t>Universities South Africa?</a:t>
            </a:r>
            <a:endParaRPr lang="en-ZA" dirty="0"/>
          </a:p>
        </p:txBody>
      </p:sp>
    </p:spTree>
    <p:extLst>
      <p:ext uri="{BB962C8B-B14F-4D97-AF65-F5344CB8AC3E}">
        <p14:creationId xmlns:p14="http://schemas.microsoft.com/office/powerpoint/2010/main" val="193598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3">
                <a:lumMod val="50000"/>
                <a:lumOff val="50000"/>
              </a:schemeClr>
            </a:solidFill>
          </a:ln>
        </p:spPr>
        <p:txBody>
          <a:bodyPr/>
          <a:lstStyle/>
          <a:p>
            <a:pPr algn="ctr"/>
            <a:r>
              <a:rPr lang="en-ZA" dirty="0" smtClean="0"/>
              <a:t>Matriculation board organogram</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189" y="1429929"/>
            <a:ext cx="10041622" cy="4732699"/>
          </a:xfrm>
        </p:spPr>
      </p:pic>
    </p:spTree>
    <p:extLst>
      <p:ext uri="{BB962C8B-B14F-4D97-AF65-F5344CB8AC3E}">
        <p14:creationId xmlns:p14="http://schemas.microsoft.com/office/powerpoint/2010/main" val="207808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lgn="just"/>
            <a:r>
              <a:rPr lang="en-ZA" sz="2000" dirty="0"/>
              <a:t>The Matriculation Board has a long history that dates back to statutory responsibilities vested in the then Joint Matriculation Board (JMB). The JMB operated from 1918 to 1992 when it was dissolved and its records were transferred to the Matriculation Board, a statutory advisory structure of </a:t>
            </a:r>
            <a:r>
              <a:rPr lang="en-ZA" sz="2000" dirty="0" smtClean="0"/>
              <a:t>SAUVCA.</a:t>
            </a:r>
          </a:p>
          <a:p>
            <a:pPr algn="just"/>
            <a:endParaRPr lang="en-ZA" sz="2000" dirty="0"/>
          </a:p>
          <a:p>
            <a:pPr algn="just"/>
            <a:r>
              <a:rPr lang="en-ZA" sz="2000" dirty="0"/>
              <a:t>The Higher Education Act 101 of 1997 provides for the functions of the Matriculation Board to determine minimum general university admission requirements better known as matriculation endorsement requirements which are determined and are published in the Government Gazette.</a:t>
            </a:r>
          </a:p>
          <a:p>
            <a:pPr marL="0" indent="0" algn="just">
              <a:buNone/>
            </a:pPr>
            <a:endParaRPr lang="en-ZA" sz="2000" dirty="0"/>
          </a:p>
          <a:p>
            <a:pPr algn="just"/>
            <a:r>
              <a:rPr lang="en-ZA" sz="2400" dirty="0">
                <a:solidFill>
                  <a:srgbClr val="FF0000"/>
                </a:solidFill>
              </a:rPr>
              <a:t>This act also allows the Universities to determine their own additional admissions requirements</a:t>
            </a:r>
            <a:r>
              <a:rPr lang="en-ZA" sz="2000" dirty="0"/>
              <a:t>.</a:t>
            </a:r>
          </a:p>
          <a:p>
            <a:pPr marL="0" indent="0">
              <a:buNone/>
            </a:pPr>
            <a:endParaRPr lang="en-ZA" dirty="0"/>
          </a:p>
        </p:txBody>
      </p:sp>
      <p:sp>
        <p:nvSpPr>
          <p:cNvPr id="8" name="Title 7"/>
          <p:cNvSpPr>
            <a:spLocks noGrp="1"/>
          </p:cNvSpPr>
          <p:nvPr>
            <p:ph type="title"/>
          </p:nvPr>
        </p:nvSpPr>
        <p:spPr>
          <a:ln>
            <a:solidFill>
              <a:schemeClr val="accent3">
                <a:lumMod val="50000"/>
                <a:lumOff val="50000"/>
              </a:schemeClr>
            </a:solidFill>
          </a:ln>
        </p:spPr>
        <p:txBody>
          <a:bodyPr/>
          <a:lstStyle/>
          <a:p>
            <a:pPr algn="ctr"/>
            <a:r>
              <a:rPr lang="en-ZA" dirty="0"/>
              <a:t>MATRICULATION BOARD HISTORY</a:t>
            </a:r>
          </a:p>
        </p:txBody>
      </p:sp>
    </p:spTree>
    <p:extLst>
      <p:ext uri="{BB962C8B-B14F-4D97-AF65-F5344CB8AC3E}">
        <p14:creationId xmlns:p14="http://schemas.microsoft.com/office/powerpoint/2010/main" val="3161709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just"/>
            <a:r>
              <a:rPr lang="en-ZA" sz="2000" dirty="0"/>
              <a:t>The Matriculation Board has a staff complement of </a:t>
            </a:r>
            <a:r>
              <a:rPr lang="en-ZA" sz="2000" dirty="0" smtClean="0"/>
              <a:t>19 </a:t>
            </a:r>
            <a:r>
              <a:rPr lang="en-ZA" sz="2000" dirty="0"/>
              <a:t>members who are responsible for administering the government-approved endorsement and exemption regulations and resolutions. The Matriculation Board committee continues to fulfil its statutory role and function in regulating admissions to degree studies, which entails a range of services</a:t>
            </a:r>
            <a:r>
              <a:rPr lang="en-ZA" sz="2000" dirty="0" smtClean="0"/>
              <a:t>:</a:t>
            </a:r>
          </a:p>
          <a:p>
            <a:endParaRPr lang="en-ZA" sz="2000" dirty="0"/>
          </a:p>
          <a:p>
            <a:pPr lvl="1"/>
            <a:r>
              <a:rPr lang="en-ZA" sz="2000" dirty="0"/>
              <a:t>Certifying applications for exemption from the matriculation endorsement requirements</a:t>
            </a:r>
            <a:r>
              <a:rPr lang="en-ZA" sz="2000" dirty="0" smtClean="0"/>
              <a:t>;</a:t>
            </a:r>
          </a:p>
          <a:p>
            <a:pPr lvl="1"/>
            <a:endParaRPr lang="en-ZA" sz="2000" dirty="0"/>
          </a:p>
          <a:p>
            <a:pPr lvl="1"/>
            <a:r>
              <a:rPr lang="en-ZA" sz="2000" dirty="0"/>
              <a:t>Benchmarking international and regional qualifications such as those from South African Development Community (SADC) and maintaining international profiles on 176 countries; </a:t>
            </a:r>
            <a:r>
              <a:rPr lang="en-ZA" sz="2000" dirty="0" smtClean="0"/>
              <a:t>and</a:t>
            </a:r>
          </a:p>
          <a:p>
            <a:pPr marL="457200" lvl="1" indent="0">
              <a:buNone/>
            </a:pPr>
            <a:endParaRPr lang="en-ZA" sz="2000" dirty="0"/>
          </a:p>
          <a:p>
            <a:pPr lvl="1"/>
            <a:r>
              <a:rPr lang="en-ZA" sz="2000" dirty="0"/>
              <a:t>Providing critical advisory services to schools, parents and higher education institutions regarding minimum admission requirements.</a:t>
            </a:r>
          </a:p>
          <a:p>
            <a:endParaRPr lang="en-ZA" dirty="0"/>
          </a:p>
        </p:txBody>
      </p:sp>
      <p:sp>
        <p:nvSpPr>
          <p:cNvPr id="6" name="Title 5"/>
          <p:cNvSpPr>
            <a:spLocks noGrp="1"/>
          </p:cNvSpPr>
          <p:nvPr>
            <p:ph type="title"/>
          </p:nvPr>
        </p:nvSpPr>
        <p:spPr>
          <a:ln>
            <a:solidFill>
              <a:schemeClr val="accent3">
                <a:lumMod val="50000"/>
                <a:lumOff val="50000"/>
              </a:schemeClr>
            </a:solidFill>
          </a:ln>
        </p:spPr>
        <p:txBody>
          <a:bodyPr/>
          <a:lstStyle/>
          <a:p>
            <a:pPr algn="ctr"/>
            <a:r>
              <a:rPr lang="en-ZA" dirty="0"/>
              <a:t>STAFF  AND </a:t>
            </a:r>
            <a:r>
              <a:rPr lang="en-ZA" dirty="0" smtClean="0"/>
              <a:t>FUNCTIONS</a:t>
            </a:r>
            <a:endParaRPr lang="en-ZA" dirty="0"/>
          </a:p>
        </p:txBody>
      </p:sp>
    </p:spTree>
    <p:extLst>
      <p:ext uri="{BB962C8B-B14F-4D97-AF65-F5344CB8AC3E}">
        <p14:creationId xmlns:p14="http://schemas.microsoft.com/office/powerpoint/2010/main" val="864833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96000" y="1446320"/>
            <a:ext cx="10800000" cy="4828355"/>
          </a:xfrm>
        </p:spPr>
        <p:txBody>
          <a:bodyPr/>
          <a:lstStyle/>
          <a:p>
            <a:pPr algn="just"/>
            <a:r>
              <a:rPr lang="en-ZA" sz="1800" dirty="0"/>
              <a:t>One of the questions that often arise from the prospective  foreign student community is the interface between SAQA and </a:t>
            </a:r>
            <a:r>
              <a:rPr lang="en-ZA" sz="1800" dirty="0" smtClean="0"/>
              <a:t>Universities South Africa functions </a:t>
            </a:r>
            <a:r>
              <a:rPr lang="en-ZA" sz="1800" dirty="0"/>
              <a:t>within the similar </a:t>
            </a:r>
            <a:r>
              <a:rPr lang="en-ZA" sz="1800" dirty="0" smtClean="0"/>
              <a:t>post school environment</a:t>
            </a:r>
            <a:r>
              <a:rPr lang="en-ZA" sz="1800" dirty="0"/>
              <a:t>.</a:t>
            </a:r>
          </a:p>
          <a:p>
            <a:pPr marL="0" indent="0" algn="just">
              <a:buNone/>
            </a:pPr>
            <a:endParaRPr lang="en-ZA" sz="1800" dirty="0"/>
          </a:p>
          <a:p>
            <a:pPr algn="just"/>
            <a:r>
              <a:rPr lang="en-ZA" sz="1800" dirty="0"/>
              <a:t>The </a:t>
            </a:r>
            <a:r>
              <a:rPr lang="en-ZA" sz="1800" dirty="0" smtClean="0"/>
              <a:t>Matriculation Board Unit </a:t>
            </a:r>
            <a:r>
              <a:rPr lang="en-ZA" sz="1800" dirty="0"/>
              <a:t>of </a:t>
            </a:r>
            <a:r>
              <a:rPr lang="en-ZA" sz="1800" dirty="0" smtClean="0"/>
              <a:t>Universities South Africa is </a:t>
            </a:r>
            <a:r>
              <a:rPr lang="en-ZA" sz="1800" dirty="0"/>
              <a:t>responsible for administering the Government Gazetted  regulations for admission in to bachelor’s degree studies. In other words, it mainly evaluates applications to establish if applicants meet the exemption requirements and issue exemptions accordingly</a:t>
            </a:r>
            <a:r>
              <a:rPr lang="en-ZA" sz="1800" dirty="0" smtClean="0"/>
              <a:t>.</a:t>
            </a:r>
          </a:p>
          <a:p>
            <a:pPr marL="0" indent="0" algn="just">
              <a:buNone/>
            </a:pPr>
            <a:endParaRPr lang="en-ZA" sz="1800" dirty="0"/>
          </a:p>
          <a:p>
            <a:pPr algn="just"/>
            <a:r>
              <a:rPr lang="en-ZA" sz="1800" dirty="0"/>
              <a:t>SAQA CEEQ Unit evaluates foreign academic qualifications to establish their level when compared to SA qualifications of similar nature.</a:t>
            </a:r>
          </a:p>
          <a:p>
            <a:pPr algn="just"/>
            <a:endParaRPr lang="en-ZA" sz="1800" dirty="0"/>
          </a:p>
          <a:p>
            <a:pPr algn="just"/>
            <a:r>
              <a:rPr lang="en-ZA" sz="1800" dirty="0"/>
              <a:t>In a nutshell, SAQA (CEEQ) function is in the main about “</a:t>
            </a:r>
            <a:r>
              <a:rPr lang="en-ZA" sz="1800" dirty="0" smtClean="0"/>
              <a:t>equivalence” </a:t>
            </a:r>
            <a:r>
              <a:rPr lang="en-ZA" sz="1800" dirty="0"/>
              <a:t>whereas the MB </a:t>
            </a:r>
            <a:r>
              <a:rPr lang="en-ZA" sz="1800" dirty="0" smtClean="0"/>
              <a:t>function is to  determine whether applications are “</a:t>
            </a:r>
            <a:r>
              <a:rPr lang="en-ZA" sz="1800" dirty="0"/>
              <a:t>meeting the minimum degree admission requirements”</a:t>
            </a:r>
          </a:p>
          <a:p>
            <a:endParaRPr lang="en-ZA" sz="1800" dirty="0">
              <a:solidFill>
                <a:srgbClr val="FF0000"/>
              </a:solidFill>
            </a:endParaRPr>
          </a:p>
          <a:p>
            <a:r>
              <a:rPr lang="en-ZA" sz="1800" dirty="0">
                <a:solidFill>
                  <a:srgbClr val="FF0000"/>
                </a:solidFill>
              </a:rPr>
              <a:t>The </a:t>
            </a:r>
            <a:r>
              <a:rPr lang="en-ZA" sz="1800" dirty="0" smtClean="0">
                <a:solidFill>
                  <a:srgbClr val="FF0000"/>
                </a:solidFill>
              </a:rPr>
              <a:t>Universities South Africa exemption </a:t>
            </a:r>
            <a:r>
              <a:rPr lang="en-ZA" sz="1800" dirty="0">
                <a:solidFill>
                  <a:srgbClr val="FF0000"/>
                </a:solidFill>
              </a:rPr>
              <a:t>certificate is compulsory whilst the SAQA certificate is optional</a:t>
            </a:r>
          </a:p>
        </p:txBody>
      </p:sp>
      <p:sp>
        <p:nvSpPr>
          <p:cNvPr id="10" name="Title 9"/>
          <p:cNvSpPr>
            <a:spLocks noGrp="1"/>
          </p:cNvSpPr>
          <p:nvPr>
            <p:ph type="title"/>
          </p:nvPr>
        </p:nvSpPr>
        <p:spPr>
          <a:xfrm>
            <a:off x="696000" y="537676"/>
            <a:ext cx="10800000" cy="755097"/>
          </a:xfrm>
          <a:ln>
            <a:solidFill>
              <a:schemeClr val="accent3">
                <a:lumMod val="50000"/>
                <a:lumOff val="50000"/>
              </a:schemeClr>
            </a:solidFill>
          </a:ln>
        </p:spPr>
        <p:txBody>
          <a:bodyPr/>
          <a:lstStyle/>
          <a:p>
            <a:pPr algn="ctr"/>
            <a:r>
              <a:rPr lang="en-ZA" dirty="0" smtClean="0"/>
              <a:t>MATRICULATION BOARD  </a:t>
            </a:r>
            <a:r>
              <a:rPr lang="en-ZA" dirty="0"/>
              <a:t>&amp; SAQA CEEQ – Different Services for the same HE sector</a:t>
            </a:r>
          </a:p>
        </p:txBody>
      </p:sp>
    </p:spTree>
    <p:extLst>
      <p:ext uri="{BB962C8B-B14F-4D97-AF65-F5344CB8AC3E}">
        <p14:creationId xmlns:p14="http://schemas.microsoft.com/office/powerpoint/2010/main" val="954974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1040" y="2523639"/>
            <a:ext cx="7083972" cy="1077218"/>
          </a:xfrm>
          <a:prstGeom prst="rect">
            <a:avLst/>
          </a:prstGeom>
          <a:noFill/>
        </p:spPr>
        <p:txBody>
          <a:bodyPr wrap="square" rtlCol="0">
            <a:spAutoFit/>
          </a:bodyPr>
          <a:lstStyle/>
          <a:p>
            <a:pPr algn="ctr"/>
            <a:r>
              <a:rPr lang="en-ZA" sz="3200" b="1" dirty="0" smtClean="0">
                <a:solidFill>
                  <a:srgbClr val="002060"/>
                </a:solidFill>
                <a:latin typeface="+mj-lt"/>
              </a:rPr>
              <a:t>EXEMPTION APPLICATION PROCESS</a:t>
            </a:r>
            <a:endParaRPr lang="en-ZA" sz="3200" b="1" dirty="0">
              <a:solidFill>
                <a:srgbClr val="002060"/>
              </a:solidFill>
              <a:latin typeface="+mj-lt"/>
            </a:endParaRPr>
          </a:p>
        </p:txBody>
      </p:sp>
    </p:spTree>
    <p:extLst>
      <p:ext uri="{BB962C8B-B14F-4D97-AF65-F5344CB8AC3E}">
        <p14:creationId xmlns:p14="http://schemas.microsoft.com/office/powerpoint/2010/main" val="158303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1597572" y="1477854"/>
            <a:ext cx="9616965" cy="4659312"/>
          </a:xfrm>
          <a:prstGeom prst="rect">
            <a:avLst/>
          </a:prstGeom>
        </p:spPr>
      </p:pic>
      <p:sp>
        <p:nvSpPr>
          <p:cNvPr id="10" name="Title 9"/>
          <p:cNvSpPr>
            <a:spLocks noGrp="1"/>
          </p:cNvSpPr>
          <p:nvPr>
            <p:ph type="title"/>
          </p:nvPr>
        </p:nvSpPr>
        <p:spPr>
          <a:ln>
            <a:solidFill>
              <a:schemeClr val="accent3">
                <a:lumMod val="50000"/>
                <a:lumOff val="50000"/>
              </a:schemeClr>
            </a:solidFill>
          </a:ln>
        </p:spPr>
        <p:txBody>
          <a:bodyPr/>
          <a:lstStyle/>
          <a:p>
            <a:pPr algn="ctr"/>
            <a:r>
              <a:rPr lang="en-ZA" dirty="0"/>
              <a:t>EXEMPTION PROCESS</a:t>
            </a:r>
          </a:p>
        </p:txBody>
      </p:sp>
    </p:spTree>
    <p:extLst>
      <p:ext uri="{BB962C8B-B14F-4D97-AF65-F5344CB8AC3E}">
        <p14:creationId xmlns:p14="http://schemas.microsoft.com/office/powerpoint/2010/main" val="2577565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SA">
      <a:dk1>
        <a:srgbClr val="01394D"/>
      </a:dk1>
      <a:lt1>
        <a:srgbClr val="FFFFFF"/>
      </a:lt1>
      <a:dk2>
        <a:srgbClr val="44546A"/>
      </a:dk2>
      <a:lt2>
        <a:srgbClr val="FFFFFF"/>
      </a:lt2>
      <a:accent1>
        <a:srgbClr val="1E8E99"/>
      </a:accent1>
      <a:accent2>
        <a:srgbClr val="FDB832"/>
      </a:accent2>
      <a:accent3>
        <a:srgbClr val="01394D"/>
      </a:accent3>
      <a:accent4>
        <a:srgbClr val="E7393A"/>
      </a:accent4>
      <a:accent5>
        <a:srgbClr val="96CFC1"/>
      </a:accent5>
      <a:accent6>
        <a:srgbClr val="909090"/>
      </a:accent6>
      <a:hlink>
        <a:srgbClr val="01394D"/>
      </a:hlink>
      <a:folHlink>
        <a:srgbClr val="1E8E99"/>
      </a:folHlink>
    </a:clrScheme>
    <a:fontScheme name="Custom 67">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ESA">
      <a:dk1>
        <a:srgbClr val="01394D"/>
      </a:dk1>
      <a:lt1>
        <a:srgbClr val="FFFFFF"/>
      </a:lt1>
      <a:dk2>
        <a:srgbClr val="44546A"/>
      </a:dk2>
      <a:lt2>
        <a:srgbClr val="FFFFFF"/>
      </a:lt2>
      <a:accent1>
        <a:srgbClr val="1E8E99"/>
      </a:accent1>
      <a:accent2>
        <a:srgbClr val="FDB832"/>
      </a:accent2>
      <a:accent3>
        <a:srgbClr val="01394D"/>
      </a:accent3>
      <a:accent4>
        <a:srgbClr val="E7393A"/>
      </a:accent4>
      <a:accent5>
        <a:srgbClr val="96CFC1"/>
      </a:accent5>
      <a:accent6>
        <a:srgbClr val="909090"/>
      </a:accent6>
      <a:hlink>
        <a:srgbClr val="01394D"/>
      </a:hlink>
      <a:folHlink>
        <a:srgbClr val="1E8E99"/>
      </a:folHlink>
    </a:clrScheme>
    <a:fontScheme name="Custom 67">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1316</Words>
  <Application>Microsoft Office PowerPoint</Application>
  <PresentationFormat>Custom</PresentationFormat>
  <Paragraphs>132</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Presentation to Department of Higher Education and Training  Exemption Processes and Procedures </vt:lpstr>
      <vt:lpstr>UNIVERSITIES SOUTH AFRICA BACKGROUND</vt:lpstr>
      <vt:lpstr>Where do we fit into Universities South Africa?</vt:lpstr>
      <vt:lpstr>Matriculation board organogram</vt:lpstr>
      <vt:lpstr>MATRICULATION BOARD HISTORY</vt:lpstr>
      <vt:lpstr>STAFF  AND FUNCTIONS</vt:lpstr>
      <vt:lpstr>MATRICULATION BOARD  &amp; SAQA CEEQ – Different Services for the same HE sector</vt:lpstr>
      <vt:lpstr>PowerPoint Presentation</vt:lpstr>
      <vt:lpstr>EXEMPTION PROCESS</vt:lpstr>
      <vt:lpstr>APPLICATION PROCEDURE</vt:lpstr>
      <vt:lpstr>SUPPORTING DOCUMENTS REQUIRED</vt:lpstr>
      <vt:lpstr>CERTIFICATION</vt:lpstr>
      <vt:lpstr>EXEMPTION FEES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Kala.N</cp:lastModifiedBy>
  <cp:revision>40</cp:revision>
  <cp:lastPrinted>2015-12-03T05:46:43Z</cp:lastPrinted>
  <dcterms:created xsi:type="dcterms:W3CDTF">2015-06-04T10:35:46Z</dcterms:created>
  <dcterms:modified xsi:type="dcterms:W3CDTF">2015-12-04T06:09:32Z</dcterms:modified>
</cp:coreProperties>
</file>